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60" r:id="rId3"/>
    <p:sldId id="261" r:id="rId4"/>
    <p:sldId id="262" r:id="rId5"/>
    <p:sldId id="263" r:id="rId6"/>
    <p:sldId id="264" r:id="rId7"/>
    <p:sldId id="265" r:id="rId8"/>
    <p:sldId id="266" r:id="rId9"/>
    <p:sldId id="267" r:id="rId10"/>
    <p:sldId id="268" r:id="rId11"/>
    <p:sldId id="269" r:id="rId12"/>
    <p:sldId id="270" r:id="rId13"/>
    <p:sldId id="277" r:id="rId14"/>
    <p:sldId id="274" r:id="rId15"/>
    <p:sldId id="259" r:id="rId16"/>
  </p:sldIdLst>
  <p:sldSz cx="12192000" cy="6858000"/>
  <p:notesSz cx="6858000" cy="9144000"/>
  <p:embeddedFontLst>
    <p:embeddedFont>
      <p:font typeface="Arial Black" panose="020B0A04020102020204" pitchFamily="34" charset="0"/>
      <p:bold r:id="rId18"/>
    </p:embeddedFont>
    <p:embeddedFont>
      <p:font typeface="Book Antiqua" panose="02040602050305030304" pitchFamily="18" charset="0"/>
      <p:regular r:id="rId19"/>
      <p:bold r:id="rId20"/>
      <p:italic r:id="rId21"/>
      <p:boldItalic r:id="rId22"/>
    </p:embeddedFont>
    <p:embeddedFont>
      <p:font typeface="Lato Black" panose="020F0502020204030203" pitchFamily="34" charset="0"/>
      <p:bold r:id="rId23"/>
      <p:boldItalic r:id="rId24"/>
    </p:embeddedFont>
    <p:embeddedFont>
      <p:font typeface="Libre Baskerville" panose="02000000000000000000" pitchFamily="2" charset="0"/>
      <p:regular r:id="rId25"/>
      <p:bold r:id="rId26"/>
      <p: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hnFQsu0qTBRZ+C47HNp0tuHCNk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663" y="2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4545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1192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5998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278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0019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6008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3850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6160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3625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7929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9863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0443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91046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7" name="Google Shape;27;p8"/>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2" name="Google Shape;32;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54" name="Google Shape;54;p12"/>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64" name="Google Shape;64;p1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72" name="Google Shape;72;p1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Desktop"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1185" y="19918"/>
            <a:ext cx="12190815" cy="6838081"/>
          </a:xfrm>
          <a:prstGeom prst="rect">
            <a:avLst/>
          </a:prstGeom>
          <a:noFill/>
          <a:ln>
            <a:noFill/>
          </a:ln>
        </p:spPr>
      </p:pic>
      <p:sp>
        <p:nvSpPr>
          <p:cNvPr id="99" name="Google Shape;99;p1"/>
          <p:cNvSpPr txBox="1"/>
          <p:nvPr/>
        </p:nvSpPr>
        <p:spPr>
          <a:xfrm>
            <a:off x="2472904" y="3717986"/>
            <a:ext cx="7246189" cy="116951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br>
              <a:rPr lang="en-IN" sz="1800" b="0" i="0" u="none" strike="noStrike" cap="none" dirty="0">
                <a:solidFill>
                  <a:schemeClr val="dk1"/>
                </a:solidFill>
                <a:latin typeface="Calibri"/>
                <a:ea typeface="Calibri"/>
                <a:cs typeface="Calibri"/>
                <a:sym typeface="Calibri"/>
              </a:rPr>
            </a:br>
            <a:r>
              <a:rPr lang="en-US" sz="2600" b="1" cap="none" dirty="0">
                <a:latin typeface="+mj-lt"/>
                <a:ea typeface="Calibri"/>
                <a:cs typeface="Calibri"/>
                <a:sym typeface="Calibri"/>
              </a:rPr>
              <a:t>“E</a:t>
            </a:r>
            <a:r>
              <a:rPr lang="en-US" sz="2600" b="1" i="0" u="none" strike="noStrike" dirty="0">
                <a:solidFill>
                  <a:srgbClr val="000000"/>
                </a:solidFill>
                <a:effectLst/>
                <a:latin typeface="+mj-lt"/>
              </a:rPr>
              <a:t>nhancing Search Engine Relevance for Video Subtitles”</a:t>
            </a:r>
            <a:endParaRPr sz="2600" dirty="0">
              <a:latin typeface="+mj-lt"/>
            </a:endParaRPr>
          </a:p>
        </p:txBody>
      </p:sp>
      <p:sp>
        <p:nvSpPr>
          <p:cNvPr id="2" name="TextBox 1">
            <a:extLst>
              <a:ext uri="{FF2B5EF4-FFF2-40B4-BE49-F238E27FC236}">
                <a16:creationId xmlns:a16="http://schemas.microsoft.com/office/drawing/2014/main" id="{5AAAD3DF-528A-44C3-2084-B94845E50CFC}"/>
              </a:ext>
            </a:extLst>
          </p:cNvPr>
          <p:cNvSpPr txBox="1"/>
          <p:nvPr/>
        </p:nvSpPr>
        <p:spPr>
          <a:xfrm>
            <a:off x="3363686" y="5519057"/>
            <a:ext cx="5540828" cy="1200329"/>
          </a:xfrm>
          <a:prstGeom prst="rect">
            <a:avLst/>
          </a:prstGeom>
          <a:noFill/>
        </p:spPr>
        <p:txBody>
          <a:bodyPr wrap="square" rtlCol="0">
            <a:spAutoFit/>
          </a:bodyPr>
          <a:lstStyle/>
          <a:p>
            <a:r>
              <a:rPr lang="en-IN" sz="1800" b="1" dirty="0">
                <a:latin typeface="+mj-lt"/>
              </a:rPr>
              <a:t>Submitted By:</a:t>
            </a:r>
          </a:p>
          <a:p>
            <a:r>
              <a:rPr lang="en-IN" sz="1800" b="1" dirty="0">
                <a:latin typeface="+mj-lt"/>
              </a:rPr>
              <a:t>Team ID: </a:t>
            </a:r>
            <a:r>
              <a:rPr lang="en-IN" sz="1800" i="0" dirty="0">
                <a:effectLst/>
                <a:latin typeface="+mj-lt"/>
              </a:rPr>
              <a:t>T211013</a:t>
            </a:r>
            <a:endParaRPr lang="en-IN" sz="1800" dirty="0">
              <a:latin typeface="+mj-lt"/>
            </a:endParaRPr>
          </a:p>
          <a:p>
            <a:r>
              <a:rPr lang="en-IN" sz="1800" dirty="0">
                <a:latin typeface="+mj-lt"/>
              </a:rPr>
              <a:t>1.</a:t>
            </a:r>
            <a:r>
              <a:rPr lang="en-IN" sz="1800" b="1" dirty="0">
                <a:latin typeface="+mj-lt"/>
              </a:rPr>
              <a:t> </a:t>
            </a:r>
            <a:r>
              <a:rPr lang="en-IN" sz="1800" dirty="0">
                <a:latin typeface="+mj-lt"/>
              </a:rPr>
              <a:t>Rashmitha Padmanabhuni - IN1240769</a:t>
            </a:r>
          </a:p>
          <a:p>
            <a:r>
              <a:rPr lang="en-IN" sz="1800" dirty="0">
                <a:highlight>
                  <a:srgbClr val="FFFFFF"/>
                </a:highlight>
                <a:latin typeface="+mj-lt"/>
              </a:rPr>
              <a:t>2. Vinay Kumar </a:t>
            </a:r>
            <a:r>
              <a:rPr lang="en-IN" sz="1800" dirty="0" err="1">
                <a:highlight>
                  <a:srgbClr val="FFFFFF"/>
                </a:highlight>
                <a:latin typeface="+mj-lt"/>
              </a:rPr>
              <a:t>Dussa</a:t>
            </a:r>
            <a:r>
              <a:rPr lang="en-IN" sz="1800" dirty="0">
                <a:highlight>
                  <a:srgbClr val="FFFFFF"/>
                </a:highlight>
                <a:latin typeface="+mj-lt"/>
              </a:rPr>
              <a:t> – IN1240948</a:t>
            </a:r>
            <a:endParaRPr lang="en-IN" sz="18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522513" y="1103229"/>
            <a:ext cx="11266715" cy="6093936"/>
          </a:xfrm>
          <a:prstGeom prst="rect">
            <a:avLst/>
          </a:prstGeom>
          <a:noFill/>
          <a:ln>
            <a:noFill/>
          </a:ln>
        </p:spPr>
        <p:txBody>
          <a:bodyPr spcFirstLastPara="1" wrap="square" lIns="91425" tIns="45700" rIns="91425" bIns="45700" anchor="t" anchorCtr="0">
            <a:spAutoFit/>
          </a:bodyPr>
          <a:lstStyle/>
          <a:p>
            <a:pPr marR="0" lvl="0" algn="just" rtl="0">
              <a:lnSpc>
                <a:spcPct val="150000"/>
              </a:lnSpc>
              <a:spcBef>
                <a:spcPts val="0"/>
              </a:spcBef>
              <a:spcAft>
                <a:spcPts val="0"/>
              </a:spcAft>
              <a:buClr>
                <a:schemeClr val="dk1"/>
              </a:buClr>
              <a:buSzPts val="1800"/>
            </a:pPr>
            <a:r>
              <a:rPr lang="en-IN" sz="2000" b="1" dirty="0">
                <a:solidFill>
                  <a:schemeClr val="dk1"/>
                </a:solidFill>
                <a:latin typeface="+mj-lt"/>
                <a:ea typeface="Calibri"/>
                <a:cs typeface="Calibri"/>
                <a:sym typeface="Calibri"/>
              </a:rPr>
              <a:t>5. Storing Embeddings in </a:t>
            </a:r>
            <a:r>
              <a:rPr lang="en-IN" sz="2000" b="1" dirty="0" err="1">
                <a:solidFill>
                  <a:schemeClr val="dk1"/>
                </a:solidFill>
                <a:latin typeface="+mj-lt"/>
                <a:ea typeface="Calibri"/>
                <a:cs typeface="Calibri"/>
                <a:sym typeface="Calibri"/>
              </a:rPr>
              <a:t>ChromaDB</a:t>
            </a:r>
            <a:endParaRPr lang="en-IN" sz="2000" b="1" dirty="0">
              <a:solidFill>
                <a:schemeClr val="dk1"/>
              </a:solidFill>
              <a:latin typeface="+mj-lt"/>
              <a:ea typeface="Calibri"/>
              <a:cs typeface="Calibri"/>
              <a:sym typeface="Calibri"/>
            </a:endParaRPr>
          </a:p>
          <a:p>
            <a:pPr marR="0" lvl="0" algn="just" rtl="0">
              <a:lnSpc>
                <a:spcPct val="150000"/>
              </a:lnSpc>
              <a:spcBef>
                <a:spcPts val="0"/>
              </a:spcBef>
              <a:spcAft>
                <a:spcPts val="0"/>
              </a:spcAft>
              <a:buClr>
                <a:schemeClr val="dk1"/>
              </a:buClr>
              <a:buSzPts val="1800"/>
            </a:pPr>
            <a:r>
              <a:rPr lang="en-US" sz="2000" dirty="0" err="1">
                <a:solidFill>
                  <a:schemeClr val="dk1"/>
                </a:solidFill>
                <a:latin typeface="+mn-lt"/>
                <a:ea typeface="Calibri"/>
                <a:cs typeface="Calibri"/>
                <a:sym typeface="Calibri"/>
              </a:rPr>
              <a:t>ChromaDB</a:t>
            </a:r>
            <a:r>
              <a:rPr lang="en-US" sz="2000" dirty="0">
                <a:solidFill>
                  <a:schemeClr val="dk1"/>
                </a:solidFill>
                <a:latin typeface="+mn-lt"/>
                <a:ea typeface="Calibri"/>
                <a:cs typeface="Calibri"/>
                <a:sym typeface="Calibri"/>
              </a:rPr>
              <a:t> is a unique type of database that is specifically designed to handle vector representations. It goes beyond being just a storage facility for our embeddings. With </a:t>
            </a:r>
            <a:r>
              <a:rPr lang="en-US" sz="2000" dirty="0" err="1">
                <a:solidFill>
                  <a:schemeClr val="dk1"/>
                </a:solidFill>
                <a:latin typeface="+mn-lt"/>
                <a:ea typeface="Calibri"/>
                <a:cs typeface="Calibri"/>
                <a:sym typeface="Calibri"/>
              </a:rPr>
              <a:t>ChromaDB</a:t>
            </a:r>
            <a:r>
              <a:rPr lang="en-US" sz="2000" dirty="0">
                <a:solidFill>
                  <a:schemeClr val="dk1"/>
                </a:solidFill>
                <a:latin typeface="+mn-lt"/>
                <a:ea typeface="Calibri"/>
                <a:cs typeface="Calibri"/>
                <a:sym typeface="Calibri"/>
              </a:rPr>
              <a:t>, we have the ability to enhance our embeddings by adding additional information such as timestamps or categories, which makes the data more informative. This database also allows us to search for specific embeddings based on their metadata, similar to how one would filter books in a library. Additionally, we have the option to choose between storing the data in memory for quick access (although temporary) or on a hard drive for long-term storage (with slower access). This flexibility ensures that we can optimize our storage based on our specific needs. In summary, </a:t>
            </a:r>
            <a:r>
              <a:rPr lang="en-US" sz="2000" dirty="0" err="1">
                <a:solidFill>
                  <a:schemeClr val="dk1"/>
                </a:solidFill>
                <a:latin typeface="+mn-lt"/>
                <a:ea typeface="Calibri"/>
                <a:cs typeface="Calibri"/>
                <a:sym typeface="Calibri"/>
              </a:rPr>
              <a:t>ChromaDB</a:t>
            </a:r>
            <a:r>
              <a:rPr lang="en-US" sz="2000" dirty="0">
                <a:solidFill>
                  <a:schemeClr val="dk1"/>
                </a:solidFill>
                <a:latin typeface="+mn-lt"/>
                <a:ea typeface="Calibri"/>
                <a:cs typeface="Calibri"/>
                <a:sym typeface="Calibri"/>
              </a:rPr>
              <a:t> enables us to efficiently filter and search through a vast collection of embeddings by utilizing their associated metadata.</a:t>
            </a:r>
          </a:p>
          <a:p>
            <a:pPr marR="0" lvl="0" algn="just" rtl="0">
              <a:lnSpc>
                <a:spcPct val="150000"/>
              </a:lnSpc>
              <a:spcBef>
                <a:spcPts val="0"/>
              </a:spcBef>
              <a:spcAft>
                <a:spcPts val="0"/>
              </a:spcAft>
              <a:buClr>
                <a:schemeClr val="dk1"/>
              </a:buClr>
              <a:buSzPts val="1800"/>
            </a:pPr>
            <a:endParaRPr lang="en-US" sz="2000" dirty="0">
              <a:solidFill>
                <a:schemeClr val="dk1"/>
              </a:solidFill>
              <a:latin typeface="+mn-lt"/>
              <a:ea typeface="Calibri"/>
              <a:cs typeface="Calibri"/>
              <a:sym typeface="Calibri"/>
            </a:endParaRPr>
          </a:p>
          <a:p>
            <a:pPr marR="0" lvl="0" algn="just" rtl="0">
              <a:lnSpc>
                <a:spcPct val="150000"/>
              </a:lnSpc>
              <a:spcBef>
                <a:spcPts val="0"/>
              </a:spcBef>
              <a:spcAft>
                <a:spcPts val="0"/>
              </a:spcAft>
              <a:buClr>
                <a:schemeClr val="dk1"/>
              </a:buClr>
              <a:buSzPts val="1800"/>
            </a:pPr>
            <a:endParaRPr lang="en-IN" sz="2000" b="1" dirty="0">
              <a:solidFill>
                <a:schemeClr val="dk1"/>
              </a:solidFill>
              <a:latin typeface="Book Antiqua" panose="02040602050305030304" pitchFamily="18" charset="0"/>
              <a:ea typeface="Calibri"/>
              <a:cs typeface="Calibri"/>
              <a:sym typeface="Calibri"/>
            </a:endParaRPr>
          </a:p>
        </p:txBody>
      </p:sp>
      <p:sp>
        <p:nvSpPr>
          <p:cNvPr id="105" name="Google Shape;105;p3"/>
          <p:cNvSpPr txBox="1"/>
          <p:nvPr/>
        </p:nvSpPr>
        <p:spPr>
          <a:xfrm>
            <a:off x="427656" y="416554"/>
            <a:ext cx="9053801" cy="535491"/>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FF0000"/>
              </a:buClr>
              <a:buSzPts val="3200"/>
              <a:buFont typeface="Lato Black"/>
              <a:buNone/>
            </a:pPr>
            <a:r>
              <a:rPr lang="en-IN" sz="3600" b="1" i="0" u="none" strike="noStrike" cap="none" dirty="0">
                <a:solidFill>
                  <a:srgbClr val="FF0000"/>
                </a:solidFill>
                <a:latin typeface="Arial Black" panose="020B0A04020102020204" pitchFamily="34" charset="0"/>
                <a:ea typeface="Calibri"/>
                <a:cs typeface="Calibri"/>
                <a:sym typeface="Calibri"/>
              </a:rPr>
              <a:t>INGESTING THE DOCUMENTS</a:t>
            </a:r>
            <a:endParaRPr sz="3600" b="1" i="0" u="none" strike="noStrike" cap="none" dirty="0">
              <a:solidFill>
                <a:srgbClr val="FF0000"/>
              </a:solidFill>
              <a:latin typeface="Arial Black" panose="020B0A04020102020204" pitchFamily="34" charset="0"/>
              <a:ea typeface="Calibri"/>
              <a:cs typeface="Calibri"/>
              <a:sym typeface="Calibri"/>
            </a:endParaRPr>
          </a:p>
        </p:txBody>
      </p:sp>
    </p:spTree>
    <p:extLst>
      <p:ext uri="{BB962C8B-B14F-4D97-AF65-F5344CB8AC3E}">
        <p14:creationId xmlns:p14="http://schemas.microsoft.com/office/powerpoint/2010/main" val="16823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522513" y="1103229"/>
            <a:ext cx="11266715" cy="3970277"/>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chemeClr val="dk1"/>
              </a:buClr>
              <a:buSzPts val="1800"/>
              <a:buFont typeface="Wingdings" panose="05000000000000000000" pitchFamily="2" charset="2"/>
              <a:buChar char="q"/>
            </a:pPr>
            <a:r>
              <a:rPr lang="en-IN" sz="2400" b="1" dirty="0">
                <a:solidFill>
                  <a:schemeClr val="dk1"/>
                </a:solidFill>
                <a:latin typeface="+mj-lt"/>
                <a:ea typeface="Calibri"/>
                <a:cs typeface="Calibri"/>
                <a:sym typeface="Calibri"/>
              </a:rPr>
              <a:t>Retrieving the Documents</a:t>
            </a:r>
          </a:p>
          <a:p>
            <a:pPr marR="0" lvl="0" algn="just" rtl="0">
              <a:lnSpc>
                <a:spcPct val="150000"/>
              </a:lnSpc>
              <a:spcBef>
                <a:spcPts val="0"/>
              </a:spcBef>
              <a:spcAft>
                <a:spcPts val="0"/>
              </a:spcAft>
              <a:buClr>
                <a:schemeClr val="dk1"/>
              </a:buClr>
              <a:buSzPts val="1800"/>
            </a:pPr>
            <a:r>
              <a:rPr lang="en-US" sz="2400" dirty="0">
                <a:solidFill>
                  <a:schemeClr val="dk1"/>
                </a:solidFill>
                <a:latin typeface="+mn-lt"/>
                <a:ea typeface="Calibri"/>
                <a:cs typeface="Calibri"/>
                <a:sym typeface="Calibri"/>
              </a:rPr>
              <a:t>1. Start by preparing the user's search query, making any necessary adjustments.</a:t>
            </a:r>
          </a:p>
          <a:p>
            <a:pPr marR="0" lvl="0" algn="just" rtl="0">
              <a:lnSpc>
                <a:spcPct val="150000"/>
              </a:lnSpc>
              <a:spcBef>
                <a:spcPts val="0"/>
              </a:spcBef>
              <a:spcAft>
                <a:spcPts val="0"/>
              </a:spcAft>
              <a:buClr>
                <a:schemeClr val="dk1"/>
              </a:buClr>
              <a:buSzPts val="1800"/>
            </a:pPr>
            <a:r>
              <a:rPr lang="en-US" sz="2400" dirty="0">
                <a:solidFill>
                  <a:schemeClr val="dk1"/>
                </a:solidFill>
                <a:latin typeface="+mn-lt"/>
                <a:ea typeface="Calibri"/>
                <a:cs typeface="Calibri"/>
                <a:sym typeface="Calibri"/>
              </a:rPr>
              <a:t>2. Generate an embedding for the query.</a:t>
            </a:r>
          </a:p>
          <a:p>
            <a:pPr marR="0" lvl="0" algn="just" rtl="0">
              <a:lnSpc>
                <a:spcPct val="150000"/>
              </a:lnSpc>
              <a:spcBef>
                <a:spcPts val="0"/>
              </a:spcBef>
              <a:spcAft>
                <a:spcPts val="0"/>
              </a:spcAft>
              <a:buClr>
                <a:schemeClr val="dk1"/>
              </a:buClr>
              <a:buSzPts val="1800"/>
            </a:pPr>
            <a:r>
              <a:rPr lang="en-US" sz="2400" dirty="0">
                <a:solidFill>
                  <a:schemeClr val="dk1"/>
                </a:solidFill>
                <a:latin typeface="+mn-lt"/>
                <a:ea typeface="Calibri"/>
                <a:cs typeface="Calibri"/>
                <a:sym typeface="Calibri"/>
              </a:rPr>
              <a:t>3. Measure the similarity between the embeddings of the documents and the user's query using cosine distance.</a:t>
            </a:r>
          </a:p>
          <a:p>
            <a:pPr marR="0" lvl="0" algn="just" rtl="0">
              <a:lnSpc>
                <a:spcPct val="150000"/>
              </a:lnSpc>
              <a:spcBef>
                <a:spcPts val="0"/>
              </a:spcBef>
              <a:spcAft>
                <a:spcPts val="0"/>
              </a:spcAft>
              <a:buClr>
                <a:schemeClr val="dk1"/>
              </a:buClr>
              <a:buSzPts val="1800"/>
            </a:pPr>
            <a:r>
              <a:rPr lang="en-US" sz="2400" dirty="0">
                <a:solidFill>
                  <a:schemeClr val="dk1"/>
                </a:solidFill>
                <a:latin typeface="+mn-lt"/>
                <a:ea typeface="Calibri"/>
                <a:cs typeface="Calibri"/>
                <a:sym typeface="Calibri"/>
              </a:rPr>
              <a:t>4. Provide the user with the most suitable candidate documents based on their search query.</a:t>
            </a:r>
            <a:endParaRPr lang="en-IN" sz="2400" dirty="0">
              <a:solidFill>
                <a:schemeClr val="dk1"/>
              </a:solidFill>
              <a:latin typeface="+mn-lt"/>
              <a:ea typeface="Calibri"/>
              <a:cs typeface="Calibri"/>
              <a:sym typeface="Calibri"/>
            </a:endParaRPr>
          </a:p>
        </p:txBody>
      </p:sp>
      <p:sp>
        <p:nvSpPr>
          <p:cNvPr id="105" name="Google Shape;105;p3"/>
          <p:cNvSpPr txBox="1"/>
          <p:nvPr/>
        </p:nvSpPr>
        <p:spPr>
          <a:xfrm>
            <a:off x="427656" y="416554"/>
            <a:ext cx="9053801" cy="535491"/>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FF0000"/>
              </a:buClr>
              <a:buSzPts val="3200"/>
              <a:buFont typeface="Lato Black"/>
              <a:buNone/>
            </a:pPr>
            <a:r>
              <a:rPr lang="en-IN" sz="3600" b="1" dirty="0">
                <a:solidFill>
                  <a:srgbClr val="FF0000"/>
                </a:solidFill>
                <a:latin typeface="Arial Black" panose="020B0A04020102020204" pitchFamily="34" charset="0"/>
                <a:ea typeface="Calibri"/>
                <a:cs typeface="Calibri"/>
                <a:sym typeface="Calibri"/>
              </a:rPr>
              <a:t>RETRIEVING THE RESULTS</a:t>
            </a:r>
            <a:endParaRPr sz="3600" b="1" i="0" u="none" strike="noStrike" cap="none" dirty="0">
              <a:solidFill>
                <a:srgbClr val="FF0000"/>
              </a:solidFill>
              <a:latin typeface="Arial Black" panose="020B0A04020102020204" pitchFamily="34" charset="0"/>
              <a:ea typeface="Calibri"/>
              <a:cs typeface="Calibri"/>
              <a:sym typeface="Calibri"/>
            </a:endParaRPr>
          </a:p>
        </p:txBody>
      </p:sp>
    </p:spTree>
    <p:extLst>
      <p:ext uri="{BB962C8B-B14F-4D97-AF65-F5344CB8AC3E}">
        <p14:creationId xmlns:p14="http://schemas.microsoft.com/office/powerpoint/2010/main" val="266299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3"/>
          <p:cNvSpPr txBox="1"/>
          <p:nvPr/>
        </p:nvSpPr>
        <p:spPr>
          <a:xfrm>
            <a:off x="427656" y="416554"/>
            <a:ext cx="9053801" cy="535491"/>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FF0000"/>
              </a:buClr>
              <a:buSzPts val="3200"/>
              <a:buFont typeface="Lato Black"/>
              <a:buNone/>
            </a:pPr>
            <a:r>
              <a:rPr lang="en-IN" sz="3600" b="1" i="0" u="none" strike="noStrike" cap="none" dirty="0">
                <a:solidFill>
                  <a:srgbClr val="FF0000"/>
                </a:solidFill>
                <a:latin typeface="Arial Black" panose="020B0A04020102020204" pitchFamily="34" charset="0"/>
                <a:ea typeface="Calibri"/>
                <a:cs typeface="Calibri"/>
                <a:sym typeface="Calibri"/>
              </a:rPr>
              <a:t>RESULTS (SCREENSHOTS)</a:t>
            </a:r>
            <a:endParaRPr sz="3600" b="1" i="0" u="none" strike="noStrike" cap="none" dirty="0">
              <a:solidFill>
                <a:srgbClr val="FF0000"/>
              </a:solidFill>
              <a:latin typeface="Arial Black" panose="020B0A04020102020204" pitchFamily="34" charset="0"/>
              <a:ea typeface="Calibri"/>
              <a:cs typeface="Calibri"/>
              <a:sym typeface="Calibri"/>
            </a:endParaRPr>
          </a:p>
        </p:txBody>
      </p:sp>
      <p:pic>
        <p:nvPicPr>
          <p:cNvPr id="6" name="Picture 5">
            <a:extLst>
              <a:ext uri="{FF2B5EF4-FFF2-40B4-BE49-F238E27FC236}">
                <a16:creationId xmlns:a16="http://schemas.microsoft.com/office/drawing/2014/main" id="{14D9BBB3-3B35-4155-9A6E-CBDF9A680DF1}"/>
              </a:ext>
            </a:extLst>
          </p:cNvPr>
          <p:cNvPicPr>
            <a:picLocks noChangeAspect="1"/>
          </p:cNvPicPr>
          <p:nvPr/>
        </p:nvPicPr>
        <p:blipFill>
          <a:blip r:embed="rId3"/>
          <a:stretch>
            <a:fillRect/>
          </a:stretch>
        </p:blipFill>
        <p:spPr>
          <a:xfrm>
            <a:off x="1335316" y="1250825"/>
            <a:ext cx="9407568" cy="4726362"/>
          </a:xfrm>
          <a:prstGeom prst="rect">
            <a:avLst/>
          </a:prstGeom>
        </p:spPr>
      </p:pic>
    </p:spTree>
    <p:extLst>
      <p:ext uri="{BB962C8B-B14F-4D97-AF65-F5344CB8AC3E}">
        <p14:creationId xmlns:p14="http://schemas.microsoft.com/office/powerpoint/2010/main" val="214978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3"/>
          <p:cNvSpPr txBox="1"/>
          <p:nvPr/>
        </p:nvSpPr>
        <p:spPr>
          <a:xfrm>
            <a:off x="427656" y="416554"/>
            <a:ext cx="9053801" cy="535491"/>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FF0000"/>
              </a:buClr>
              <a:buSzPts val="3200"/>
              <a:buFont typeface="Lato Black"/>
              <a:buNone/>
            </a:pPr>
            <a:r>
              <a:rPr lang="en-IN" sz="3600" b="1" i="0" u="none" strike="noStrike" cap="none" dirty="0">
                <a:solidFill>
                  <a:srgbClr val="FF0000"/>
                </a:solidFill>
                <a:latin typeface="Arial Black" panose="020B0A04020102020204" pitchFamily="34" charset="0"/>
                <a:ea typeface="Calibri"/>
                <a:cs typeface="Calibri"/>
                <a:sym typeface="Calibri"/>
              </a:rPr>
              <a:t>RESULTS (SCREENSHOTS)</a:t>
            </a:r>
            <a:endParaRPr sz="3600" b="1" i="0" u="none" strike="noStrike" cap="none" dirty="0">
              <a:solidFill>
                <a:srgbClr val="FF0000"/>
              </a:solidFill>
              <a:latin typeface="Arial Black" panose="020B0A04020102020204" pitchFamily="34" charset="0"/>
              <a:ea typeface="Calibri"/>
              <a:cs typeface="Calibri"/>
              <a:sym typeface="Calibri"/>
            </a:endParaRPr>
          </a:p>
        </p:txBody>
      </p:sp>
      <p:pic>
        <p:nvPicPr>
          <p:cNvPr id="4" name="Picture 3">
            <a:extLst>
              <a:ext uri="{FF2B5EF4-FFF2-40B4-BE49-F238E27FC236}">
                <a16:creationId xmlns:a16="http://schemas.microsoft.com/office/drawing/2014/main" id="{A69E5197-AEB0-6936-7DBD-AE4A9B7D1BF8}"/>
              </a:ext>
            </a:extLst>
          </p:cNvPr>
          <p:cNvPicPr>
            <a:picLocks noChangeAspect="1"/>
          </p:cNvPicPr>
          <p:nvPr/>
        </p:nvPicPr>
        <p:blipFill>
          <a:blip r:embed="rId3"/>
          <a:stretch>
            <a:fillRect/>
          </a:stretch>
        </p:blipFill>
        <p:spPr>
          <a:xfrm>
            <a:off x="1576356" y="1066664"/>
            <a:ext cx="9053801" cy="4956766"/>
          </a:xfrm>
          <a:prstGeom prst="rect">
            <a:avLst/>
          </a:prstGeom>
        </p:spPr>
      </p:pic>
    </p:spTree>
    <p:extLst>
      <p:ext uri="{BB962C8B-B14F-4D97-AF65-F5344CB8AC3E}">
        <p14:creationId xmlns:p14="http://schemas.microsoft.com/office/powerpoint/2010/main" val="33025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522513" y="1103229"/>
            <a:ext cx="11266715" cy="2585283"/>
          </a:xfrm>
          <a:prstGeom prst="rect">
            <a:avLst/>
          </a:prstGeom>
          <a:noFill/>
          <a:ln>
            <a:noFill/>
          </a:ln>
        </p:spPr>
        <p:txBody>
          <a:bodyPr spcFirstLastPara="1" wrap="square" lIns="91425" tIns="45700" rIns="91425" bIns="45700" anchor="t" anchorCtr="0">
            <a:spAutoFit/>
          </a:bodyPr>
          <a:lstStyle/>
          <a:p>
            <a:pPr marR="0" lvl="0" algn="just" rtl="0">
              <a:lnSpc>
                <a:spcPct val="150000"/>
              </a:lnSpc>
              <a:spcBef>
                <a:spcPts val="0"/>
              </a:spcBef>
              <a:spcAft>
                <a:spcPts val="0"/>
              </a:spcAft>
              <a:buClr>
                <a:schemeClr val="dk1"/>
              </a:buClr>
              <a:buSzPts val="1800"/>
            </a:pPr>
            <a:r>
              <a:rPr lang="en-US" sz="1800" dirty="0">
                <a:solidFill>
                  <a:schemeClr val="dk1"/>
                </a:solidFill>
                <a:latin typeface="+mn-lt"/>
                <a:ea typeface="Calibri"/>
                <a:cs typeface="Calibri"/>
                <a:sym typeface="Calibri"/>
              </a:rPr>
              <a:t>This method has the ability to transform video search by utilizing natural language processing and semantic search. By directing our attention to the extensive information found in subtitles, we can achieve more precise and pertinent search outcomes. This not only improves the user experience for all individuals, but also enables a larger audience to tap into the vast knowledge contained in video content. This project marks a substantial advancement, leading us towards a future of video search that is even more inclusive and informative.</a:t>
            </a:r>
          </a:p>
        </p:txBody>
      </p:sp>
      <p:sp>
        <p:nvSpPr>
          <p:cNvPr id="105" name="Google Shape;105;p3"/>
          <p:cNvSpPr txBox="1"/>
          <p:nvPr/>
        </p:nvSpPr>
        <p:spPr>
          <a:xfrm>
            <a:off x="427656" y="416554"/>
            <a:ext cx="9053801" cy="535491"/>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FF0000"/>
              </a:buClr>
              <a:buSzPts val="3200"/>
              <a:buFont typeface="Lato Black"/>
              <a:buNone/>
            </a:pPr>
            <a:r>
              <a:rPr lang="en-IN" sz="3600" b="1" dirty="0">
                <a:solidFill>
                  <a:srgbClr val="FF0000"/>
                </a:solidFill>
                <a:latin typeface="Arial Black" panose="020B0A04020102020204" pitchFamily="34" charset="0"/>
                <a:ea typeface="Calibri"/>
                <a:cs typeface="Calibri"/>
                <a:sym typeface="Calibri"/>
              </a:rPr>
              <a:t>CONCLUSION</a:t>
            </a:r>
            <a:endParaRPr sz="3600" b="1" i="0" u="none" strike="noStrike" cap="none" dirty="0">
              <a:solidFill>
                <a:srgbClr val="FF0000"/>
              </a:solidFill>
              <a:latin typeface="Arial Black" panose="020B0A04020102020204" pitchFamily="34" charset="0"/>
              <a:ea typeface="Calibri"/>
              <a:cs typeface="Calibri"/>
              <a:sym typeface="Calibri"/>
            </a:endParaRPr>
          </a:p>
        </p:txBody>
      </p:sp>
      <p:sp>
        <p:nvSpPr>
          <p:cNvPr id="3" name="TextBox 2">
            <a:extLst>
              <a:ext uri="{FF2B5EF4-FFF2-40B4-BE49-F238E27FC236}">
                <a16:creationId xmlns:a16="http://schemas.microsoft.com/office/drawing/2014/main" id="{77978DBC-631D-8193-7CA2-98DBFA728DBB}"/>
              </a:ext>
            </a:extLst>
          </p:cNvPr>
          <p:cNvSpPr txBox="1"/>
          <p:nvPr/>
        </p:nvSpPr>
        <p:spPr>
          <a:xfrm>
            <a:off x="609599" y="4583259"/>
            <a:ext cx="10980057" cy="879472"/>
          </a:xfrm>
          <a:prstGeom prst="rect">
            <a:avLst/>
          </a:prstGeom>
          <a:noFill/>
        </p:spPr>
        <p:txBody>
          <a:bodyPr wrap="square">
            <a:spAutoFit/>
          </a:bodyPr>
          <a:lstStyle/>
          <a:p>
            <a:pPr marL="285750" marR="0" lvl="0" indent="-285750" algn="just" rtl="0">
              <a:lnSpc>
                <a:spcPct val="150000"/>
              </a:lnSpc>
              <a:spcBef>
                <a:spcPts val="0"/>
              </a:spcBef>
              <a:spcAft>
                <a:spcPts val="0"/>
              </a:spcAft>
              <a:buClr>
                <a:schemeClr val="dk1"/>
              </a:buClr>
              <a:buSzPts val="1800"/>
              <a:buFont typeface="Wingdings" panose="05000000000000000000" pitchFamily="2" charset="2"/>
              <a:buChar char="q"/>
            </a:pPr>
            <a:r>
              <a:rPr lang="en-IN" sz="2000" b="1" dirty="0" err="1">
                <a:solidFill>
                  <a:schemeClr val="dk1"/>
                </a:solidFill>
                <a:latin typeface="+mn-lt"/>
                <a:ea typeface="Calibri"/>
                <a:cs typeface="Calibri"/>
                <a:sym typeface="Calibri"/>
              </a:rPr>
              <a:t>Github</a:t>
            </a:r>
            <a:endParaRPr lang="en-IN" sz="2000" b="1" dirty="0">
              <a:solidFill>
                <a:schemeClr val="dk1"/>
              </a:solidFill>
              <a:latin typeface="+mn-lt"/>
              <a:ea typeface="Calibri"/>
              <a:cs typeface="Calibri"/>
              <a:sym typeface="Calibri"/>
            </a:endParaRPr>
          </a:p>
          <a:p>
            <a:pPr marR="0" lvl="0" algn="just" rtl="0">
              <a:lnSpc>
                <a:spcPct val="150000"/>
              </a:lnSpc>
              <a:spcBef>
                <a:spcPts val="0"/>
              </a:spcBef>
              <a:spcAft>
                <a:spcPts val="0"/>
              </a:spcAft>
              <a:buClr>
                <a:schemeClr val="dk1"/>
              </a:buClr>
              <a:buSzPts val="1800"/>
            </a:pPr>
            <a:r>
              <a:rPr lang="en-IN" sz="1400" dirty="0">
                <a:solidFill>
                  <a:schemeClr val="dk1"/>
                </a:solidFill>
                <a:latin typeface="Book Antiqua" panose="02040602050305030304" pitchFamily="18" charset="0"/>
                <a:ea typeface="Calibri"/>
                <a:cs typeface="Calibri"/>
                <a:sym typeface="Calibri"/>
              </a:rPr>
              <a:t>     </a:t>
            </a:r>
            <a:r>
              <a:rPr lang="en-IN" sz="1600" dirty="0">
                <a:solidFill>
                  <a:schemeClr val="dk1"/>
                </a:solidFill>
                <a:latin typeface="+mn-lt"/>
                <a:ea typeface="Calibri"/>
                <a:cs typeface="Calibri"/>
                <a:sym typeface="Calibri"/>
              </a:rPr>
              <a:t>Check out the code at </a:t>
            </a:r>
            <a:r>
              <a:rPr lang="en-IN" sz="1600" dirty="0" err="1">
                <a:solidFill>
                  <a:schemeClr val="dk1"/>
                </a:solidFill>
                <a:latin typeface="+mn-lt"/>
                <a:ea typeface="Calibri"/>
                <a:cs typeface="Calibri"/>
                <a:sym typeface="Calibri"/>
              </a:rPr>
              <a:t>Github</a:t>
            </a:r>
            <a:r>
              <a:rPr lang="en-IN" sz="1600" dirty="0">
                <a:solidFill>
                  <a:schemeClr val="dk1"/>
                </a:solidFill>
                <a:latin typeface="+mn-lt"/>
                <a:ea typeface="Calibri"/>
                <a:cs typeface="Calibri"/>
                <a:sym typeface="Calibri"/>
              </a:rPr>
              <a:t>. Follow the  </a:t>
            </a:r>
            <a:r>
              <a:rPr lang="en-IN" sz="1600" dirty="0" err="1">
                <a:solidFill>
                  <a:schemeClr val="dk1"/>
                </a:solidFill>
                <a:latin typeface="+mn-lt"/>
                <a:ea typeface="Calibri"/>
                <a:cs typeface="Calibri"/>
                <a:sym typeface="Calibri"/>
              </a:rPr>
              <a:t>url</a:t>
            </a:r>
            <a:r>
              <a:rPr lang="en-IN" sz="1600" dirty="0">
                <a:solidFill>
                  <a:schemeClr val="dk1"/>
                </a:solidFill>
                <a:latin typeface="+mn-lt"/>
                <a:ea typeface="Calibri"/>
                <a:cs typeface="Calibri"/>
                <a:sym typeface="Calibri"/>
              </a:rPr>
              <a:t> : </a:t>
            </a:r>
            <a:r>
              <a:rPr lang="en-IN" sz="1600" dirty="0">
                <a:solidFill>
                  <a:schemeClr val="dk1"/>
                </a:solidFill>
                <a:latin typeface="+mn-lt"/>
                <a:ea typeface="Calibri"/>
                <a:cs typeface="Calibri"/>
                <a:sym typeface="Calibri"/>
                <a:hlinkClick r:id="rId3" action="ppaction://hlinkfile"/>
              </a:rPr>
              <a:t>https://github.com/Rashmitha284/Semantic-Search-Engine</a:t>
            </a:r>
            <a:endParaRPr lang="en-IN" sz="1600" b="1" dirty="0">
              <a:solidFill>
                <a:schemeClr val="dk1"/>
              </a:solidFill>
              <a:latin typeface="+mn-lt"/>
              <a:ea typeface="Calibri"/>
              <a:cs typeface="Calibri"/>
              <a:sym typeface="Calibri"/>
            </a:endParaRPr>
          </a:p>
        </p:txBody>
      </p:sp>
      <p:sp>
        <p:nvSpPr>
          <p:cNvPr id="5" name="TextBox 4">
            <a:extLst>
              <a:ext uri="{FF2B5EF4-FFF2-40B4-BE49-F238E27FC236}">
                <a16:creationId xmlns:a16="http://schemas.microsoft.com/office/drawing/2014/main" id="{B5922DE7-500B-DE94-0385-4761AEAEA6D2}"/>
              </a:ext>
            </a:extLst>
          </p:cNvPr>
          <p:cNvSpPr txBox="1"/>
          <p:nvPr/>
        </p:nvSpPr>
        <p:spPr>
          <a:xfrm>
            <a:off x="522513" y="3969453"/>
            <a:ext cx="9071430" cy="546368"/>
          </a:xfrm>
          <a:prstGeom prst="rect">
            <a:avLst/>
          </a:prstGeom>
          <a:noFill/>
        </p:spPr>
        <p:txBody>
          <a:bodyPr wrap="square">
            <a:spAutoFit/>
          </a:bodyPr>
          <a:lstStyle/>
          <a:p>
            <a:pPr marL="0" marR="0" lvl="0" indent="0" algn="l" rtl="0">
              <a:lnSpc>
                <a:spcPct val="80000"/>
              </a:lnSpc>
              <a:spcBef>
                <a:spcPts val="0"/>
              </a:spcBef>
              <a:spcAft>
                <a:spcPts val="0"/>
              </a:spcAft>
              <a:buClr>
                <a:srgbClr val="FF0000"/>
              </a:buClr>
              <a:buSzPts val="3200"/>
              <a:buFont typeface="Lato Black"/>
              <a:buNone/>
            </a:pPr>
            <a:r>
              <a:rPr lang="en-IN" sz="3600" b="1" dirty="0">
                <a:solidFill>
                  <a:srgbClr val="FF0000"/>
                </a:solidFill>
                <a:latin typeface="Arial Black" panose="020B0A04020102020204" pitchFamily="34" charset="0"/>
                <a:ea typeface="Calibri"/>
                <a:cs typeface="Calibri"/>
                <a:sym typeface="Calibri"/>
              </a:rPr>
              <a:t>SEARCH ENGINE CODE</a:t>
            </a:r>
            <a:endParaRPr lang="en-IN" sz="3600" b="1" i="0" u="none" strike="noStrike" cap="none" dirty="0">
              <a:solidFill>
                <a:srgbClr val="FF0000"/>
              </a:solidFill>
              <a:latin typeface="Arial Black" panose="020B0A04020102020204" pitchFamily="34" charset="0"/>
              <a:ea typeface="Calibri"/>
              <a:cs typeface="Calibri"/>
              <a:sym typeface="Calibri"/>
            </a:endParaRPr>
          </a:p>
        </p:txBody>
      </p:sp>
    </p:spTree>
    <p:extLst>
      <p:ext uri="{BB962C8B-B14F-4D97-AF65-F5344CB8AC3E}">
        <p14:creationId xmlns:p14="http://schemas.microsoft.com/office/powerpoint/2010/main" val="100175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5"/>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00000"/>
              </a:buClr>
              <a:buSzPts val="4400"/>
              <a:buFont typeface="Libre Baskerville"/>
              <a:buNone/>
            </a:pPr>
            <a:r>
              <a:rPr lang="en-IN" sz="4400" b="0" i="0" u="none" strike="noStrike" cap="none">
                <a:solidFill>
                  <a:srgbClr val="C00000"/>
                </a:solidFill>
                <a:latin typeface="Libre Baskerville"/>
                <a:ea typeface="Libre Baskerville"/>
                <a:cs typeface="Libre Baskerville"/>
                <a:sym typeface="Libre Baskerville"/>
              </a:rPr>
              <a:t>THANK YOU</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522514" y="1103229"/>
            <a:ext cx="10983686" cy="4247276"/>
          </a:xfrm>
          <a:prstGeom prst="rect">
            <a:avLst/>
          </a:prstGeom>
          <a:noFill/>
          <a:ln>
            <a:noFill/>
          </a:ln>
        </p:spPr>
        <p:txBody>
          <a:bodyPr spcFirstLastPara="1" wrap="square" lIns="91425" tIns="45700" rIns="91425" bIns="45700" anchor="t" anchorCtr="0">
            <a:spAutoFit/>
          </a:bodyPr>
          <a:lstStyle/>
          <a:p>
            <a:pPr marR="0" lvl="0" rtl="0">
              <a:lnSpc>
                <a:spcPct val="150000"/>
              </a:lnSpc>
              <a:spcBef>
                <a:spcPts val="0"/>
              </a:spcBef>
              <a:spcAft>
                <a:spcPts val="0"/>
              </a:spcAft>
              <a:buClr>
                <a:schemeClr val="dk1"/>
              </a:buClr>
              <a:buSzPts val="1800"/>
            </a:pPr>
            <a:r>
              <a:rPr lang="en-US" sz="2000" dirty="0">
                <a:solidFill>
                  <a:schemeClr val="dk1"/>
                </a:solidFill>
                <a:latin typeface="+mj-lt"/>
                <a:ea typeface="Calibri"/>
                <a:cs typeface="Calibri"/>
                <a:sym typeface="Calibri"/>
              </a:rPr>
              <a:t>The aim of this project is to devise a refined search engine algorithm that can effectively fetch subtitles in response to user queries. The algorithm will prioritize the content of the subtitles and to accomplish this, we will utilize natural language processing (NLP) and machine learning (ML) techniques. These techniques will ultimately enhance the precision and pertinence of the search results provided to the user.</a:t>
            </a:r>
          </a:p>
          <a:p>
            <a:pPr marL="285750" marR="0" lvl="0" indent="-285750" rtl="0">
              <a:lnSpc>
                <a:spcPct val="150000"/>
              </a:lnSpc>
              <a:spcBef>
                <a:spcPts val="0"/>
              </a:spcBef>
              <a:spcAft>
                <a:spcPts val="0"/>
              </a:spcAft>
              <a:buClr>
                <a:schemeClr val="dk1"/>
              </a:buClr>
              <a:buSzPts val="1800"/>
              <a:buFont typeface="Arial" panose="020B0604020202020204" pitchFamily="34" charset="0"/>
              <a:buChar char="•"/>
            </a:pPr>
            <a:r>
              <a:rPr lang="en-US" sz="2000" dirty="0">
                <a:solidFill>
                  <a:schemeClr val="dk1"/>
                </a:solidFill>
                <a:latin typeface="+mj-lt"/>
                <a:ea typeface="Calibri"/>
                <a:cs typeface="Calibri"/>
                <a:sym typeface="Calibri"/>
              </a:rPr>
              <a:t>Create a sophisticated search algorithm that efficiently retrieves subtitles according to user queries, with a special focus on the content of the subtitles.</a:t>
            </a:r>
          </a:p>
          <a:p>
            <a:pPr marL="285750" marR="0" lvl="0" indent="-285750" rtl="0">
              <a:lnSpc>
                <a:spcPct val="150000"/>
              </a:lnSpc>
              <a:spcBef>
                <a:spcPts val="0"/>
              </a:spcBef>
              <a:spcAft>
                <a:spcPts val="0"/>
              </a:spcAft>
              <a:buClr>
                <a:schemeClr val="dk1"/>
              </a:buClr>
              <a:buSzPts val="1800"/>
              <a:buFont typeface="Arial" panose="020B0604020202020204" pitchFamily="34" charset="0"/>
              <a:buChar char="•"/>
            </a:pPr>
            <a:r>
              <a:rPr lang="en-US" sz="2000" dirty="0">
                <a:solidFill>
                  <a:schemeClr val="dk1"/>
                </a:solidFill>
                <a:latin typeface="+mj-lt"/>
                <a:ea typeface="Calibri"/>
                <a:cs typeface="Calibri"/>
                <a:sym typeface="Calibri"/>
              </a:rPr>
              <a:t>Utilize natural language processing (NLP) and machine learning (ML) techniques to enhance the accuracy and relevance of the search results.</a:t>
            </a:r>
            <a:endParaRPr sz="2000" dirty="0">
              <a:solidFill>
                <a:schemeClr val="dk1"/>
              </a:solidFill>
              <a:latin typeface="+mj-lt"/>
              <a:ea typeface="Calibri"/>
              <a:cs typeface="Calibri"/>
              <a:sym typeface="Calibri"/>
            </a:endParaRPr>
          </a:p>
        </p:txBody>
      </p:sp>
      <p:sp>
        <p:nvSpPr>
          <p:cNvPr id="105" name="Google Shape;105;p3"/>
          <p:cNvSpPr txBox="1"/>
          <p:nvPr/>
        </p:nvSpPr>
        <p:spPr>
          <a:xfrm>
            <a:off x="427656" y="416554"/>
            <a:ext cx="6099463" cy="535491"/>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FF0000"/>
              </a:buClr>
              <a:buSzPts val="3200"/>
              <a:buFont typeface="Lato Black"/>
              <a:buNone/>
            </a:pPr>
            <a:r>
              <a:rPr lang="en-IN" sz="3600" b="1" dirty="0">
                <a:solidFill>
                  <a:srgbClr val="FF0000"/>
                </a:solidFill>
                <a:latin typeface="Arial Black" panose="020B0A04020102020204" pitchFamily="34" charset="0"/>
                <a:ea typeface="Calibri"/>
                <a:cs typeface="Calibri"/>
                <a:sym typeface="Calibri"/>
              </a:rPr>
              <a:t>OBJECTIVE</a:t>
            </a:r>
            <a:endParaRPr sz="3600" b="1" i="0" u="none" strike="noStrike" cap="none" dirty="0">
              <a:solidFill>
                <a:srgbClr val="FF0000"/>
              </a:solidFill>
              <a:latin typeface="Arial Black" panose="020B0A04020102020204" pitchFamily="34" charset="0"/>
              <a:ea typeface="Calibri"/>
              <a:cs typeface="Calibri"/>
              <a:sym typeface="Calibri"/>
            </a:endParaRPr>
          </a:p>
        </p:txBody>
      </p:sp>
    </p:spTree>
    <p:extLst>
      <p:ext uri="{BB962C8B-B14F-4D97-AF65-F5344CB8AC3E}">
        <p14:creationId xmlns:p14="http://schemas.microsoft.com/office/powerpoint/2010/main" val="106131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522514" y="1103229"/>
            <a:ext cx="10983686" cy="2169784"/>
          </a:xfrm>
          <a:prstGeom prst="rect">
            <a:avLst/>
          </a:prstGeom>
          <a:noFill/>
          <a:ln>
            <a:noFill/>
          </a:ln>
        </p:spPr>
        <p:txBody>
          <a:bodyPr spcFirstLastPara="1" wrap="square" lIns="91425" tIns="45700" rIns="91425" bIns="45700" anchor="t" anchorCtr="0">
            <a:spAutoFit/>
          </a:bodyPr>
          <a:lstStyle/>
          <a:p>
            <a:pPr marR="0" lvl="0" algn="just" rtl="0">
              <a:lnSpc>
                <a:spcPct val="150000"/>
              </a:lnSpc>
              <a:spcBef>
                <a:spcPts val="0"/>
              </a:spcBef>
              <a:spcAft>
                <a:spcPts val="0"/>
              </a:spcAft>
              <a:buClr>
                <a:schemeClr val="dk1"/>
              </a:buClr>
              <a:buSzPts val="1800"/>
            </a:pPr>
            <a:r>
              <a:rPr lang="en-US" sz="1800" dirty="0">
                <a:solidFill>
                  <a:schemeClr val="dk1"/>
                </a:solidFill>
                <a:latin typeface="Book Antiqua" panose="02040602050305030304" pitchFamily="18" charset="0"/>
                <a:ea typeface="Calibri"/>
                <a:cs typeface="Calibri"/>
                <a:sym typeface="Calibri"/>
              </a:rPr>
              <a:t>In the modern era of abundant information, search engines serve as pathways that link users to an ever-growing ocean of digital material. Google, a pioneer in search advancements, is committed to offering effortless and enlightening search encounters. This endeavor addresses the obstacle of enhancing the significance of video content by employing subtitles. Our goal is to unlock the information within videos and enable a wider audience to effortlessly access it.</a:t>
            </a:r>
          </a:p>
        </p:txBody>
      </p:sp>
      <p:sp>
        <p:nvSpPr>
          <p:cNvPr id="105" name="Google Shape;105;p3"/>
          <p:cNvSpPr txBox="1"/>
          <p:nvPr/>
        </p:nvSpPr>
        <p:spPr>
          <a:xfrm>
            <a:off x="427656" y="416554"/>
            <a:ext cx="6099463" cy="535491"/>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FF0000"/>
              </a:buClr>
              <a:buSzPts val="3200"/>
              <a:buFont typeface="Lato Black"/>
              <a:buNone/>
            </a:pPr>
            <a:r>
              <a:rPr lang="en-IN" sz="3600" b="1" dirty="0">
                <a:solidFill>
                  <a:srgbClr val="FF0000"/>
                </a:solidFill>
                <a:latin typeface="Arial Black" panose="020B0A04020102020204" pitchFamily="34" charset="0"/>
                <a:ea typeface="Calibri"/>
                <a:cs typeface="Calibri"/>
                <a:sym typeface="Calibri"/>
              </a:rPr>
              <a:t>INTRODUCTION</a:t>
            </a:r>
            <a:endParaRPr sz="3600" b="1" i="0" u="none" strike="noStrike" cap="none" dirty="0">
              <a:solidFill>
                <a:srgbClr val="FF0000"/>
              </a:solidFill>
              <a:latin typeface="Arial Black" panose="020B0A04020102020204" pitchFamily="34" charset="0"/>
              <a:ea typeface="Calibri"/>
              <a:cs typeface="Calibri"/>
              <a:sym typeface="Calibri"/>
            </a:endParaRPr>
          </a:p>
        </p:txBody>
      </p:sp>
    </p:spTree>
    <p:extLst>
      <p:ext uri="{BB962C8B-B14F-4D97-AF65-F5344CB8AC3E}">
        <p14:creationId xmlns:p14="http://schemas.microsoft.com/office/powerpoint/2010/main" val="214162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522514" y="1103229"/>
            <a:ext cx="10983686" cy="3831778"/>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chemeClr val="dk1"/>
              </a:buClr>
              <a:buSzPts val="1800"/>
              <a:buFont typeface="Wingdings" panose="05000000000000000000" pitchFamily="2" charset="2"/>
              <a:buChar char="q"/>
            </a:pPr>
            <a:r>
              <a:rPr lang="en-US" sz="1800" b="1" dirty="0">
                <a:solidFill>
                  <a:schemeClr val="dk1"/>
                </a:solidFill>
                <a:latin typeface="Book Antiqua" panose="02040602050305030304" pitchFamily="18" charset="0"/>
                <a:ea typeface="Calibri"/>
                <a:cs typeface="Calibri"/>
                <a:sym typeface="Calibri"/>
              </a:rPr>
              <a:t> </a:t>
            </a:r>
            <a:r>
              <a:rPr lang="en-US" sz="1800" dirty="0">
                <a:solidFill>
                  <a:schemeClr val="dk1"/>
                </a:solidFill>
                <a:latin typeface="+mj-lt"/>
                <a:ea typeface="Calibri"/>
                <a:cs typeface="Calibri"/>
                <a:sym typeface="Calibri"/>
              </a:rPr>
              <a:t>A keyword-based search engine works by finding exact words in your query and matching them to indexed documents. While it is simpler, it has difficulty with synonyms or variations in phrasing. This type of search engine will only match our search query to web pages that contain the same keywords, without taking into account the deeper meaning or context of those words.</a:t>
            </a:r>
          </a:p>
          <a:p>
            <a:pPr marL="285750" marR="0" lvl="0" indent="-285750" algn="just" rtl="0">
              <a:lnSpc>
                <a:spcPct val="150000"/>
              </a:lnSpc>
              <a:spcBef>
                <a:spcPts val="0"/>
              </a:spcBef>
              <a:spcAft>
                <a:spcPts val="0"/>
              </a:spcAft>
              <a:buClr>
                <a:schemeClr val="dk1"/>
              </a:buClr>
              <a:buSzPts val="1800"/>
              <a:buFont typeface="Wingdings" panose="05000000000000000000" pitchFamily="2" charset="2"/>
              <a:buChar char="q"/>
            </a:pPr>
            <a:endParaRPr lang="en-US" sz="1800" dirty="0">
              <a:solidFill>
                <a:schemeClr val="dk1"/>
              </a:solidFill>
              <a:latin typeface="+mj-lt"/>
              <a:ea typeface="Calibri"/>
              <a:cs typeface="Calibri"/>
              <a:sym typeface="Calibri"/>
            </a:endParaRPr>
          </a:p>
          <a:p>
            <a:pPr marL="285750" marR="0" lvl="0" indent="-285750" algn="just" rtl="0">
              <a:lnSpc>
                <a:spcPct val="150000"/>
              </a:lnSpc>
              <a:spcBef>
                <a:spcPts val="0"/>
              </a:spcBef>
              <a:spcAft>
                <a:spcPts val="0"/>
              </a:spcAft>
              <a:buClr>
                <a:schemeClr val="dk1"/>
              </a:buClr>
              <a:buSzPts val="1800"/>
              <a:buFont typeface="Wingdings" panose="05000000000000000000" pitchFamily="2" charset="2"/>
              <a:buChar char="q"/>
            </a:pPr>
            <a:r>
              <a:rPr lang="en-US" sz="1800" dirty="0">
                <a:solidFill>
                  <a:schemeClr val="dk1"/>
                </a:solidFill>
                <a:latin typeface="+mj-lt"/>
                <a:ea typeface="Calibri"/>
                <a:cs typeface="Calibri"/>
                <a:sym typeface="Calibri"/>
              </a:rPr>
              <a:t>On the other hand, a semantic-based search engine goes beyond just matching keywords. It understands the meaning and context of your search, allowing it to deliver relevant results even if the query is phrased differently. This type of search engine is much more efficient and provides superior results when compared to keyword-based search engines</a:t>
            </a:r>
            <a:r>
              <a:rPr lang="en-US" sz="1800" b="1" dirty="0">
                <a:solidFill>
                  <a:schemeClr val="dk1"/>
                </a:solidFill>
                <a:latin typeface="+mj-lt"/>
                <a:ea typeface="Calibri"/>
                <a:cs typeface="Calibri"/>
                <a:sym typeface="Calibri"/>
              </a:rPr>
              <a:t>.</a:t>
            </a:r>
          </a:p>
        </p:txBody>
      </p:sp>
      <p:sp>
        <p:nvSpPr>
          <p:cNvPr id="105" name="Google Shape;105;p3"/>
          <p:cNvSpPr txBox="1"/>
          <p:nvPr/>
        </p:nvSpPr>
        <p:spPr>
          <a:xfrm>
            <a:off x="427656" y="416554"/>
            <a:ext cx="9053801" cy="535491"/>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FF0000"/>
              </a:buClr>
              <a:buSzPts val="3200"/>
              <a:buFont typeface="Lato Black"/>
              <a:buNone/>
            </a:pPr>
            <a:r>
              <a:rPr lang="en-IN" sz="3600" b="1" dirty="0">
                <a:solidFill>
                  <a:srgbClr val="FF0000"/>
                </a:solidFill>
                <a:latin typeface="Arial Black" panose="020B0A04020102020204" pitchFamily="34" charset="0"/>
                <a:ea typeface="Calibri"/>
                <a:cs typeface="Calibri"/>
                <a:sym typeface="Calibri"/>
              </a:rPr>
              <a:t>TYPES OF SEARCH ENGINES</a:t>
            </a:r>
            <a:endParaRPr sz="3600" b="1" i="0" u="none" strike="noStrike" cap="none" dirty="0">
              <a:solidFill>
                <a:srgbClr val="FF0000"/>
              </a:solidFill>
              <a:latin typeface="Arial Black" panose="020B0A04020102020204" pitchFamily="34" charset="0"/>
              <a:ea typeface="Calibri"/>
              <a:cs typeface="Calibri"/>
              <a:sym typeface="Calibri"/>
            </a:endParaRPr>
          </a:p>
        </p:txBody>
      </p:sp>
    </p:spTree>
    <p:extLst>
      <p:ext uri="{BB962C8B-B14F-4D97-AF65-F5344CB8AC3E}">
        <p14:creationId xmlns:p14="http://schemas.microsoft.com/office/powerpoint/2010/main" val="155719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522513" y="1103229"/>
            <a:ext cx="11266715" cy="5493771"/>
          </a:xfrm>
          <a:prstGeom prst="rect">
            <a:avLst/>
          </a:prstGeom>
          <a:noFill/>
          <a:ln>
            <a:noFill/>
          </a:ln>
        </p:spPr>
        <p:txBody>
          <a:bodyPr spcFirstLastPara="1" wrap="square" lIns="91425" tIns="45700" rIns="91425" bIns="45700" anchor="t" anchorCtr="0">
            <a:spAutoFit/>
          </a:bodyPr>
          <a:lstStyle/>
          <a:p>
            <a:pPr marR="0" lvl="0" algn="just" rtl="0">
              <a:lnSpc>
                <a:spcPct val="150000"/>
              </a:lnSpc>
              <a:spcBef>
                <a:spcPts val="0"/>
              </a:spcBef>
              <a:spcAft>
                <a:spcPts val="0"/>
              </a:spcAft>
              <a:buClr>
                <a:schemeClr val="dk1"/>
              </a:buClr>
              <a:buSzPts val="1800"/>
            </a:pPr>
            <a:r>
              <a:rPr lang="en-IN" sz="1800" dirty="0">
                <a:solidFill>
                  <a:schemeClr val="dk1"/>
                </a:solidFill>
                <a:latin typeface="+mn-lt"/>
                <a:ea typeface="Calibri"/>
                <a:cs typeface="Calibri"/>
                <a:sym typeface="Calibri"/>
              </a:rPr>
              <a:t>There are two important steps that must be followed to implement search engine. They are as follows:</a:t>
            </a:r>
          </a:p>
          <a:p>
            <a:pPr marL="285750" marR="0" lvl="0" indent="-285750" algn="just" rtl="0">
              <a:lnSpc>
                <a:spcPct val="150000"/>
              </a:lnSpc>
              <a:spcBef>
                <a:spcPts val="0"/>
              </a:spcBef>
              <a:spcAft>
                <a:spcPts val="0"/>
              </a:spcAft>
              <a:buClr>
                <a:schemeClr val="dk1"/>
              </a:buClr>
              <a:buSzPts val="1800"/>
              <a:buFont typeface="Wingdings" panose="05000000000000000000" pitchFamily="2" charset="2"/>
              <a:buChar char="q"/>
            </a:pPr>
            <a:r>
              <a:rPr lang="en-IN" sz="1800" b="1" dirty="0">
                <a:solidFill>
                  <a:schemeClr val="dk1"/>
                </a:solidFill>
                <a:latin typeface="+mn-lt"/>
                <a:ea typeface="Calibri"/>
                <a:cs typeface="Calibri"/>
                <a:sym typeface="Calibri"/>
              </a:rPr>
              <a:t>Ingesting the Documents</a:t>
            </a:r>
          </a:p>
          <a:p>
            <a:pPr lvl="2" algn="just">
              <a:lnSpc>
                <a:spcPct val="150000"/>
              </a:lnSpc>
              <a:buClr>
                <a:schemeClr val="dk1"/>
              </a:buClr>
              <a:buSzPts val="1800"/>
            </a:pPr>
            <a:r>
              <a:rPr lang="en-IN" sz="1800" b="1" dirty="0">
                <a:solidFill>
                  <a:schemeClr val="dk1"/>
                </a:solidFill>
                <a:latin typeface="Book Antiqua" panose="02040602050305030304" pitchFamily="18" charset="0"/>
                <a:ea typeface="Calibri"/>
                <a:cs typeface="Calibri"/>
                <a:sym typeface="Calibri"/>
              </a:rPr>
              <a:t>      </a:t>
            </a:r>
            <a:r>
              <a:rPr lang="en-IN" sz="1800" dirty="0">
                <a:solidFill>
                  <a:schemeClr val="dk1"/>
                </a:solidFill>
                <a:latin typeface="+mn-lt"/>
                <a:ea typeface="Calibri"/>
                <a:cs typeface="Calibri"/>
                <a:sym typeface="Calibri"/>
              </a:rPr>
              <a:t>1. Data Sampling</a:t>
            </a:r>
          </a:p>
          <a:p>
            <a:pPr lvl="1" algn="just">
              <a:lnSpc>
                <a:spcPct val="150000"/>
              </a:lnSpc>
              <a:buClr>
                <a:schemeClr val="dk1"/>
              </a:buClr>
              <a:buSzPts val="1800"/>
            </a:pPr>
            <a:r>
              <a:rPr lang="en-IN" sz="1800" dirty="0">
                <a:solidFill>
                  <a:schemeClr val="dk1"/>
                </a:solidFill>
                <a:latin typeface="+mn-lt"/>
                <a:ea typeface="Calibri"/>
                <a:cs typeface="Calibri"/>
                <a:sym typeface="Calibri"/>
              </a:rPr>
              <a:t>      2. Data Preprocessing</a:t>
            </a:r>
          </a:p>
          <a:p>
            <a:pPr lvl="1" algn="just">
              <a:lnSpc>
                <a:spcPct val="150000"/>
              </a:lnSpc>
              <a:buClr>
                <a:schemeClr val="dk1"/>
              </a:buClr>
              <a:buSzPts val="1800"/>
            </a:pPr>
            <a:r>
              <a:rPr lang="en-IN" sz="1800" dirty="0">
                <a:solidFill>
                  <a:schemeClr val="dk1"/>
                </a:solidFill>
                <a:latin typeface="+mn-lt"/>
                <a:ea typeface="Calibri"/>
                <a:cs typeface="Calibri"/>
                <a:sym typeface="Calibri"/>
              </a:rPr>
              <a:t>      3. Document Chunking</a:t>
            </a:r>
          </a:p>
          <a:p>
            <a:pPr lvl="1" algn="just">
              <a:lnSpc>
                <a:spcPct val="150000"/>
              </a:lnSpc>
              <a:buClr>
                <a:schemeClr val="dk1"/>
              </a:buClr>
              <a:buSzPts val="1800"/>
            </a:pPr>
            <a:r>
              <a:rPr lang="en-IN" sz="1800" dirty="0">
                <a:solidFill>
                  <a:schemeClr val="dk1"/>
                </a:solidFill>
                <a:latin typeface="+mn-lt"/>
                <a:ea typeface="Calibri"/>
                <a:cs typeface="Calibri"/>
                <a:sym typeface="Calibri"/>
              </a:rPr>
              <a:t>      4. Text Vectorization</a:t>
            </a:r>
          </a:p>
          <a:p>
            <a:pPr lvl="1" algn="just">
              <a:lnSpc>
                <a:spcPct val="150000"/>
              </a:lnSpc>
              <a:buClr>
                <a:schemeClr val="dk1"/>
              </a:buClr>
              <a:buSzPts val="1800"/>
            </a:pPr>
            <a:r>
              <a:rPr lang="en-IN" sz="1800" dirty="0">
                <a:solidFill>
                  <a:schemeClr val="dk1"/>
                </a:solidFill>
                <a:latin typeface="+mn-lt"/>
                <a:ea typeface="Calibri"/>
                <a:cs typeface="Calibri"/>
                <a:sym typeface="Calibri"/>
              </a:rPr>
              <a:t>      5. Storing Embeddings in Chromadb</a:t>
            </a:r>
          </a:p>
          <a:p>
            <a:pPr marL="285750" marR="0" lvl="0" indent="-285750" algn="just" rtl="0">
              <a:lnSpc>
                <a:spcPct val="150000"/>
              </a:lnSpc>
              <a:spcBef>
                <a:spcPts val="0"/>
              </a:spcBef>
              <a:spcAft>
                <a:spcPts val="0"/>
              </a:spcAft>
              <a:buClr>
                <a:schemeClr val="dk1"/>
              </a:buClr>
              <a:buSzPts val="1800"/>
              <a:buFont typeface="Wingdings" panose="05000000000000000000" pitchFamily="2" charset="2"/>
              <a:buChar char="q"/>
            </a:pPr>
            <a:r>
              <a:rPr lang="en-IN" sz="1800" b="1" dirty="0">
                <a:solidFill>
                  <a:schemeClr val="dk1"/>
                </a:solidFill>
                <a:latin typeface="+mn-lt"/>
                <a:ea typeface="Calibri"/>
                <a:cs typeface="Calibri"/>
                <a:sym typeface="Calibri"/>
              </a:rPr>
              <a:t>Retrieving the Documents</a:t>
            </a:r>
          </a:p>
          <a:p>
            <a:pPr rtl="0" fontAlgn="base">
              <a:lnSpc>
                <a:spcPct val="150000"/>
              </a:lnSpc>
              <a:spcBef>
                <a:spcPts val="0"/>
              </a:spcBef>
              <a:spcAft>
                <a:spcPts val="0"/>
              </a:spcAft>
            </a:pPr>
            <a:r>
              <a:rPr lang="en-IN" sz="1800" b="1" dirty="0">
                <a:solidFill>
                  <a:schemeClr val="dk1"/>
                </a:solidFill>
                <a:latin typeface="Book Antiqua" panose="02040602050305030304" pitchFamily="18" charset="0"/>
                <a:ea typeface="Calibri"/>
                <a:cs typeface="Calibri"/>
                <a:sym typeface="Calibri"/>
              </a:rPr>
              <a:t>      </a:t>
            </a:r>
            <a:r>
              <a:rPr lang="en-IN" sz="1800" dirty="0">
                <a:solidFill>
                  <a:schemeClr val="dk1"/>
                </a:solidFill>
                <a:latin typeface="+mn-lt"/>
                <a:ea typeface="Calibri"/>
                <a:cs typeface="Calibri"/>
                <a:sym typeface="Calibri"/>
              </a:rPr>
              <a:t>1.</a:t>
            </a:r>
            <a:r>
              <a:rPr lang="en-IN" sz="1800" b="1" dirty="0">
                <a:solidFill>
                  <a:schemeClr val="dk1"/>
                </a:solidFill>
                <a:latin typeface="+mn-lt"/>
                <a:ea typeface="Calibri"/>
                <a:cs typeface="Calibri"/>
                <a:sym typeface="Calibri"/>
              </a:rPr>
              <a:t> </a:t>
            </a:r>
            <a:r>
              <a:rPr lang="en-US" sz="1800" b="0" i="0" u="none" strike="noStrike" dirty="0">
                <a:solidFill>
                  <a:srgbClr val="000000"/>
                </a:solidFill>
                <a:effectLst/>
                <a:latin typeface="+mn-lt"/>
              </a:rPr>
              <a:t>Take the user's search query and preprocess the query (if needed).</a:t>
            </a:r>
          </a:p>
          <a:p>
            <a:pPr rtl="0" fontAlgn="base">
              <a:lnSpc>
                <a:spcPct val="150000"/>
              </a:lnSpc>
              <a:spcBef>
                <a:spcPts val="0"/>
              </a:spcBef>
              <a:spcAft>
                <a:spcPts val="0"/>
              </a:spcAft>
            </a:pPr>
            <a:r>
              <a:rPr lang="en-US" sz="1800" b="0" i="0" u="none" strike="noStrike" dirty="0">
                <a:solidFill>
                  <a:srgbClr val="000000"/>
                </a:solidFill>
                <a:effectLst/>
                <a:latin typeface="+mn-lt"/>
              </a:rPr>
              <a:t>      2. Create query embedding.</a:t>
            </a:r>
          </a:p>
          <a:p>
            <a:pPr rtl="0" fontAlgn="base">
              <a:lnSpc>
                <a:spcPct val="150000"/>
              </a:lnSpc>
              <a:spcBef>
                <a:spcPts val="0"/>
              </a:spcBef>
              <a:spcAft>
                <a:spcPts val="0"/>
              </a:spcAft>
            </a:pPr>
            <a:r>
              <a:rPr lang="en-US" sz="1800" dirty="0">
                <a:latin typeface="+mn-lt"/>
              </a:rPr>
              <a:t>      3. </a:t>
            </a:r>
            <a:r>
              <a:rPr lang="en-US" sz="1800" b="0" i="0" u="none" strike="noStrike" dirty="0">
                <a:solidFill>
                  <a:srgbClr val="000000"/>
                </a:solidFill>
                <a:effectLst/>
                <a:latin typeface="+mn-lt"/>
              </a:rPr>
              <a:t>Using cosine distance, calculate the similarity score b/w embeddings of documents and user query.</a:t>
            </a:r>
          </a:p>
          <a:p>
            <a:pPr rtl="0" fontAlgn="base">
              <a:lnSpc>
                <a:spcPct val="150000"/>
              </a:lnSpc>
              <a:spcBef>
                <a:spcPts val="0"/>
              </a:spcBef>
              <a:spcAft>
                <a:spcPts val="0"/>
              </a:spcAft>
            </a:pPr>
            <a:r>
              <a:rPr lang="en-US" sz="1800" dirty="0">
                <a:latin typeface="+mn-lt"/>
              </a:rPr>
              <a:t>      4. R</a:t>
            </a:r>
            <a:r>
              <a:rPr lang="en-US" sz="1800" b="0" i="0" u="none" strike="noStrike" dirty="0">
                <a:solidFill>
                  <a:srgbClr val="000000"/>
                </a:solidFill>
                <a:effectLst/>
                <a:latin typeface="+mn-lt"/>
              </a:rPr>
              <a:t>eturns the most relevant candidate documents as per user’s search query.</a:t>
            </a:r>
          </a:p>
          <a:p>
            <a:pPr marR="0" lvl="0" algn="just" rtl="0">
              <a:lnSpc>
                <a:spcPct val="150000"/>
              </a:lnSpc>
              <a:spcBef>
                <a:spcPts val="0"/>
              </a:spcBef>
              <a:spcAft>
                <a:spcPts val="0"/>
              </a:spcAft>
              <a:buClr>
                <a:schemeClr val="dk1"/>
              </a:buClr>
              <a:buSzPts val="1800"/>
            </a:pPr>
            <a:endParaRPr lang="en-IN" sz="1800" b="1" dirty="0">
              <a:solidFill>
                <a:schemeClr val="dk1"/>
              </a:solidFill>
              <a:latin typeface="Book Antiqua" panose="02040602050305030304" pitchFamily="18" charset="0"/>
              <a:ea typeface="Calibri"/>
              <a:cs typeface="Calibri"/>
              <a:sym typeface="Calibri"/>
            </a:endParaRPr>
          </a:p>
        </p:txBody>
      </p:sp>
      <p:sp>
        <p:nvSpPr>
          <p:cNvPr id="105" name="Google Shape;105;p3"/>
          <p:cNvSpPr txBox="1"/>
          <p:nvPr/>
        </p:nvSpPr>
        <p:spPr>
          <a:xfrm>
            <a:off x="427656" y="416554"/>
            <a:ext cx="9053801" cy="535491"/>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FF0000"/>
              </a:buClr>
              <a:buSzPts val="3200"/>
              <a:buFont typeface="Lato Black"/>
              <a:buNone/>
            </a:pPr>
            <a:r>
              <a:rPr lang="en-IN" sz="3600" b="1" i="0" u="none" strike="noStrike" cap="none" dirty="0">
                <a:solidFill>
                  <a:srgbClr val="FF0000"/>
                </a:solidFill>
                <a:latin typeface="Arial Black" panose="020B0A04020102020204" pitchFamily="34" charset="0"/>
                <a:ea typeface="Calibri"/>
                <a:cs typeface="Calibri"/>
                <a:sym typeface="Calibri"/>
              </a:rPr>
              <a:t>WORKFLOW</a:t>
            </a:r>
            <a:endParaRPr sz="3600" b="1" i="0" u="none" strike="noStrike" cap="none" dirty="0">
              <a:solidFill>
                <a:srgbClr val="FF0000"/>
              </a:solidFill>
              <a:latin typeface="Arial Black" panose="020B0A04020102020204" pitchFamily="34" charset="0"/>
              <a:ea typeface="Calibri"/>
              <a:cs typeface="Calibri"/>
              <a:sym typeface="Calibri"/>
            </a:endParaRPr>
          </a:p>
        </p:txBody>
      </p:sp>
    </p:spTree>
    <p:extLst>
      <p:ext uri="{BB962C8B-B14F-4D97-AF65-F5344CB8AC3E}">
        <p14:creationId xmlns:p14="http://schemas.microsoft.com/office/powerpoint/2010/main" val="278596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522513" y="1103229"/>
            <a:ext cx="11266715" cy="2862282"/>
          </a:xfrm>
          <a:prstGeom prst="rect">
            <a:avLst/>
          </a:prstGeom>
          <a:noFill/>
          <a:ln>
            <a:noFill/>
          </a:ln>
        </p:spPr>
        <p:txBody>
          <a:bodyPr spcFirstLastPara="1" wrap="square" lIns="91425" tIns="45700" rIns="91425" bIns="45700" anchor="t" anchorCtr="0">
            <a:spAutoFit/>
          </a:bodyPr>
          <a:lstStyle/>
          <a:p>
            <a:pPr marR="0" lvl="0" algn="just" rtl="0">
              <a:lnSpc>
                <a:spcPct val="150000"/>
              </a:lnSpc>
              <a:spcBef>
                <a:spcPts val="0"/>
              </a:spcBef>
              <a:spcAft>
                <a:spcPts val="0"/>
              </a:spcAft>
              <a:buClr>
                <a:schemeClr val="dk1"/>
              </a:buClr>
              <a:buSzPts val="1800"/>
            </a:pPr>
            <a:r>
              <a:rPr lang="en-IN" sz="2000" b="1" dirty="0">
                <a:solidFill>
                  <a:schemeClr val="dk1"/>
                </a:solidFill>
                <a:latin typeface="+mj-lt"/>
                <a:ea typeface="Calibri"/>
                <a:cs typeface="Calibri"/>
                <a:sym typeface="Calibri"/>
              </a:rPr>
              <a:t>1. Data Sampling</a:t>
            </a:r>
          </a:p>
          <a:p>
            <a:pPr marR="0" lvl="0" algn="just" rtl="0">
              <a:lnSpc>
                <a:spcPct val="150000"/>
              </a:lnSpc>
              <a:spcBef>
                <a:spcPts val="0"/>
              </a:spcBef>
              <a:spcAft>
                <a:spcPts val="0"/>
              </a:spcAft>
              <a:buClr>
                <a:schemeClr val="dk1"/>
              </a:buClr>
              <a:buSzPts val="1800"/>
            </a:pPr>
            <a:r>
              <a:rPr lang="en-US" sz="2000" dirty="0">
                <a:solidFill>
                  <a:schemeClr val="dk1"/>
                </a:solidFill>
                <a:latin typeface="+mn-lt"/>
                <a:ea typeface="Calibri"/>
                <a:cs typeface="Calibri"/>
                <a:sym typeface="Calibri"/>
              </a:rPr>
              <a:t>We began with a file called "</a:t>
            </a:r>
            <a:r>
              <a:rPr lang="en-US" sz="2000" dirty="0" err="1">
                <a:solidFill>
                  <a:schemeClr val="dk1"/>
                </a:solidFill>
                <a:latin typeface="+mn-lt"/>
                <a:ea typeface="Calibri"/>
                <a:cs typeface="Calibri"/>
                <a:sym typeface="Calibri"/>
              </a:rPr>
              <a:t>eng_subtitle_database.db</a:t>
            </a:r>
            <a:r>
              <a:rPr lang="en-US" sz="2000" dirty="0">
                <a:solidFill>
                  <a:schemeClr val="dk1"/>
                </a:solidFill>
                <a:latin typeface="+mn-lt"/>
                <a:ea typeface="Calibri"/>
                <a:cs typeface="Calibri"/>
                <a:sym typeface="Calibri"/>
              </a:rPr>
              <a:t>." Initially, we utilized sqlite3 to establish a connection with the database and retrieve the dataset. Subsequently, we needed to load the dataset as a pandas </a:t>
            </a:r>
            <a:r>
              <a:rPr lang="en-US" sz="2000" dirty="0" err="1">
                <a:solidFill>
                  <a:schemeClr val="dk1"/>
                </a:solidFill>
                <a:latin typeface="+mn-lt"/>
                <a:ea typeface="Calibri"/>
                <a:cs typeface="Calibri"/>
                <a:sym typeface="Calibri"/>
              </a:rPr>
              <a:t>dataframe</a:t>
            </a:r>
            <a:r>
              <a:rPr lang="en-US" sz="2000" dirty="0">
                <a:solidFill>
                  <a:schemeClr val="dk1"/>
                </a:solidFill>
                <a:latin typeface="+mn-lt"/>
                <a:ea typeface="Calibri"/>
                <a:cs typeface="Calibri"/>
                <a:sym typeface="Calibri"/>
              </a:rPr>
              <a:t> in order to proceed with additional processing. However, we encountered an initial challenge when it came to sampling the data, as there were approximately 82k subtitles available. To address this, we decided to only use 50% of the total content.</a:t>
            </a:r>
            <a:endParaRPr lang="en-IN" sz="2000" dirty="0">
              <a:solidFill>
                <a:schemeClr val="dk1"/>
              </a:solidFill>
              <a:latin typeface="+mn-lt"/>
              <a:ea typeface="Calibri"/>
              <a:cs typeface="Calibri"/>
              <a:sym typeface="Calibri"/>
            </a:endParaRPr>
          </a:p>
        </p:txBody>
      </p:sp>
      <p:sp>
        <p:nvSpPr>
          <p:cNvPr id="105" name="Google Shape;105;p3"/>
          <p:cNvSpPr txBox="1"/>
          <p:nvPr/>
        </p:nvSpPr>
        <p:spPr>
          <a:xfrm>
            <a:off x="427656" y="416554"/>
            <a:ext cx="9053801" cy="535491"/>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FF0000"/>
              </a:buClr>
              <a:buSzPts val="3200"/>
              <a:buFont typeface="Lato Black"/>
              <a:buNone/>
            </a:pPr>
            <a:r>
              <a:rPr lang="en-IN" sz="3600" b="1" i="0" u="none" strike="noStrike" cap="none" dirty="0">
                <a:solidFill>
                  <a:srgbClr val="FF0000"/>
                </a:solidFill>
                <a:latin typeface="Arial Black" panose="020B0A04020102020204" pitchFamily="34" charset="0"/>
                <a:ea typeface="Calibri"/>
                <a:cs typeface="Calibri"/>
                <a:sym typeface="Calibri"/>
              </a:rPr>
              <a:t>INGESTING THE DOCUMENTS</a:t>
            </a:r>
            <a:endParaRPr sz="3600" b="1" i="0" u="none" strike="noStrike" cap="none" dirty="0">
              <a:solidFill>
                <a:srgbClr val="FF0000"/>
              </a:solidFill>
              <a:latin typeface="Arial Black" panose="020B0A04020102020204" pitchFamily="34" charset="0"/>
              <a:ea typeface="Calibri"/>
              <a:cs typeface="Calibri"/>
              <a:sym typeface="Calibri"/>
            </a:endParaRPr>
          </a:p>
        </p:txBody>
      </p:sp>
      <p:sp>
        <p:nvSpPr>
          <p:cNvPr id="2" name="Rectangle 1">
            <a:extLst>
              <a:ext uri="{FF2B5EF4-FFF2-40B4-BE49-F238E27FC236}">
                <a16:creationId xmlns:a16="http://schemas.microsoft.com/office/drawing/2014/main" id="{A8E3BEBC-9378-01D7-5E02-F230192D3862}"/>
              </a:ext>
            </a:extLst>
          </p:cNvPr>
          <p:cNvSpPr>
            <a:spLocks noChangeArrowheads="1"/>
          </p:cNvSpPr>
          <p:nvPr/>
        </p:nvSpPr>
        <p:spPr bwMode="auto">
          <a:xfrm>
            <a:off x="0" y="167044"/>
            <a:ext cx="28854"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316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522513" y="1103229"/>
            <a:ext cx="11266715" cy="6093936"/>
          </a:xfrm>
          <a:prstGeom prst="rect">
            <a:avLst/>
          </a:prstGeom>
          <a:noFill/>
          <a:ln>
            <a:noFill/>
          </a:ln>
        </p:spPr>
        <p:txBody>
          <a:bodyPr spcFirstLastPara="1" wrap="square" lIns="91425" tIns="45700" rIns="91425" bIns="45700" anchor="t" anchorCtr="0">
            <a:spAutoFit/>
          </a:bodyPr>
          <a:lstStyle/>
          <a:p>
            <a:pPr marR="0" lvl="0" algn="just" rtl="0">
              <a:lnSpc>
                <a:spcPct val="150000"/>
              </a:lnSpc>
              <a:spcBef>
                <a:spcPts val="0"/>
              </a:spcBef>
              <a:spcAft>
                <a:spcPts val="0"/>
              </a:spcAft>
              <a:buClr>
                <a:schemeClr val="dk1"/>
              </a:buClr>
              <a:buSzPts val="1800"/>
            </a:pPr>
            <a:r>
              <a:rPr lang="en-IN" sz="2000" b="1" dirty="0">
                <a:solidFill>
                  <a:schemeClr val="dk1"/>
                </a:solidFill>
                <a:latin typeface="+mj-lt"/>
                <a:ea typeface="Calibri"/>
                <a:cs typeface="Calibri"/>
                <a:sym typeface="Calibri"/>
              </a:rPr>
              <a:t>2. Data Preprocessing</a:t>
            </a:r>
          </a:p>
          <a:p>
            <a:pPr marR="0" lvl="0" algn="just" rtl="0">
              <a:lnSpc>
                <a:spcPct val="150000"/>
              </a:lnSpc>
              <a:spcBef>
                <a:spcPts val="0"/>
              </a:spcBef>
              <a:spcAft>
                <a:spcPts val="0"/>
              </a:spcAft>
              <a:buClr>
                <a:schemeClr val="dk1"/>
              </a:buClr>
              <a:buSzPts val="1800"/>
            </a:pPr>
            <a:r>
              <a:rPr lang="en-US" sz="2000" dirty="0">
                <a:solidFill>
                  <a:schemeClr val="dk1"/>
                </a:solidFill>
                <a:latin typeface="+mn-lt"/>
                <a:ea typeface="Calibri"/>
                <a:cs typeface="Calibri"/>
                <a:sym typeface="Calibri"/>
              </a:rPr>
              <a:t>We developed a unique function that carries out multiple operations on the text data. These operations involve:</a:t>
            </a:r>
          </a:p>
          <a:p>
            <a:pPr marR="0" lvl="0" algn="just" rtl="0">
              <a:lnSpc>
                <a:spcPct val="150000"/>
              </a:lnSpc>
              <a:spcBef>
                <a:spcPts val="0"/>
              </a:spcBef>
              <a:spcAft>
                <a:spcPts val="0"/>
              </a:spcAft>
              <a:buClr>
                <a:schemeClr val="dk1"/>
              </a:buClr>
              <a:buSzPts val="1800"/>
            </a:pPr>
            <a:r>
              <a:rPr lang="en-US" sz="2000" dirty="0">
                <a:solidFill>
                  <a:schemeClr val="dk1"/>
                </a:solidFill>
                <a:latin typeface="+mn-lt"/>
                <a:ea typeface="Calibri"/>
                <a:cs typeface="Calibri"/>
                <a:sym typeface="Calibri"/>
              </a:rPr>
              <a:t>- Removing timestamps that indicate the data collection time.</a:t>
            </a:r>
          </a:p>
          <a:p>
            <a:pPr marR="0" lvl="0" algn="just" rtl="0">
              <a:lnSpc>
                <a:spcPct val="150000"/>
              </a:lnSpc>
              <a:spcBef>
                <a:spcPts val="0"/>
              </a:spcBef>
              <a:spcAft>
                <a:spcPts val="0"/>
              </a:spcAft>
              <a:buClr>
                <a:schemeClr val="dk1"/>
              </a:buClr>
              <a:buSzPts val="1800"/>
            </a:pPr>
            <a:r>
              <a:rPr lang="en-US" sz="2000" dirty="0">
                <a:solidFill>
                  <a:schemeClr val="dk1"/>
                </a:solidFill>
                <a:latin typeface="+mn-lt"/>
                <a:ea typeface="Calibri"/>
                <a:cs typeface="Calibri"/>
                <a:sym typeface="Calibri"/>
              </a:rPr>
              <a:t>- Converting all the text to lowercase to ensure consistency.</a:t>
            </a:r>
          </a:p>
          <a:p>
            <a:pPr marR="0" lvl="0" algn="just" rtl="0">
              <a:lnSpc>
                <a:spcPct val="150000"/>
              </a:lnSpc>
              <a:spcBef>
                <a:spcPts val="0"/>
              </a:spcBef>
              <a:spcAft>
                <a:spcPts val="0"/>
              </a:spcAft>
              <a:buClr>
                <a:schemeClr val="dk1"/>
              </a:buClr>
              <a:buSzPts val="1800"/>
            </a:pPr>
            <a:r>
              <a:rPr lang="en-US" sz="2000" dirty="0">
                <a:solidFill>
                  <a:schemeClr val="dk1"/>
                </a:solidFill>
                <a:latin typeface="+mn-lt"/>
                <a:ea typeface="Calibri"/>
                <a:cs typeface="Calibri"/>
                <a:sym typeface="Calibri"/>
              </a:rPr>
              <a:t>- Excluding common words (</a:t>
            </a:r>
            <a:r>
              <a:rPr lang="en-US" sz="2000" dirty="0" err="1">
                <a:solidFill>
                  <a:schemeClr val="dk1"/>
                </a:solidFill>
                <a:latin typeface="+mn-lt"/>
                <a:ea typeface="Calibri"/>
                <a:cs typeface="Calibri"/>
                <a:sym typeface="Calibri"/>
              </a:rPr>
              <a:t>stopwords</a:t>
            </a:r>
            <a:r>
              <a:rPr lang="en-US" sz="2000" dirty="0">
                <a:solidFill>
                  <a:schemeClr val="dk1"/>
                </a:solidFill>
                <a:latin typeface="+mn-lt"/>
                <a:ea typeface="Calibri"/>
                <a:cs typeface="Calibri"/>
                <a:sym typeface="Calibri"/>
              </a:rPr>
              <a:t>) that lack significant meaning.</a:t>
            </a:r>
          </a:p>
          <a:p>
            <a:pPr marR="0" lvl="0" algn="just" rtl="0">
              <a:lnSpc>
                <a:spcPct val="150000"/>
              </a:lnSpc>
              <a:spcBef>
                <a:spcPts val="0"/>
              </a:spcBef>
              <a:spcAft>
                <a:spcPts val="0"/>
              </a:spcAft>
              <a:buClr>
                <a:schemeClr val="dk1"/>
              </a:buClr>
              <a:buSzPts val="1800"/>
            </a:pPr>
            <a:r>
              <a:rPr lang="en-US" sz="2000" dirty="0">
                <a:solidFill>
                  <a:schemeClr val="dk1"/>
                </a:solidFill>
                <a:latin typeface="+mn-lt"/>
                <a:ea typeface="Calibri"/>
                <a:cs typeface="Calibri"/>
                <a:sym typeface="Calibri"/>
              </a:rPr>
              <a:t>- Removing any non-text elements, such as symbols or punctuation marks.</a:t>
            </a:r>
          </a:p>
          <a:p>
            <a:pPr marR="0" lvl="0" algn="just" rtl="0">
              <a:lnSpc>
                <a:spcPct val="150000"/>
              </a:lnSpc>
              <a:spcBef>
                <a:spcPts val="0"/>
              </a:spcBef>
              <a:spcAft>
                <a:spcPts val="0"/>
              </a:spcAft>
              <a:buClr>
                <a:schemeClr val="dk1"/>
              </a:buClr>
              <a:buSzPts val="1800"/>
            </a:pPr>
            <a:r>
              <a:rPr lang="en-US" sz="2000" dirty="0">
                <a:solidFill>
                  <a:schemeClr val="dk1"/>
                </a:solidFill>
                <a:latin typeface="+mn-lt"/>
                <a:ea typeface="Calibri"/>
                <a:cs typeface="Calibri"/>
                <a:sym typeface="Calibri"/>
              </a:rPr>
              <a:t>Moreover, we are currently facing difficulties with the dataset due to system configuration limitations. As a result, we have saved the cleaned dataset as a parquet file to enhance memory optimization and expedite data loading and retrieval. Parquet files offer improved memory efficiency and faster performance compared to csv files.</a:t>
            </a:r>
          </a:p>
          <a:p>
            <a:pPr marR="0" lvl="0" algn="just" rtl="0">
              <a:lnSpc>
                <a:spcPct val="150000"/>
              </a:lnSpc>
              <a:spcBef>
                <a:spcPts val="0"/>
              </a:spcBef>
              <a:spcAft>
                <a:spcPts val="0"/>
              </a:spcAft>
              <a:buClr>
                <a:schemeClr val="dk1"/>
              </a:buClr>
              <a:buSzPts val="1800"/>
            </a:pPr>
            <a:endParaRPr lang="en-US" sz="2000" b="1" dirty="0">
              <a:solidFill>
                <a:schemeClr val="dk1"/>
              </a:solidFill>
              <a:latin typeface="Book Antiqua" panose="02040602050305030304" pitchFamily="18" charset="0"/>
              <a:ea typeface="Calibri"/>
              <a:cs typeface="Calibri"/>
              <a:sym typeface="Calibri"/>
            </a:endParaRPr>
          </a:p>
          <a:p>
            <a:pPr marR="0" lvl="0" algn="just" rtl="0">
              <a:lnSpc>
                <a:spcPct val="150000"/>
              </a:lnSpc>
              <a:spcBef>
                <a:spcPts val="0"/>
              </a:spcBef>
              <a:spcAft>
                <a:spcPts val="0"/>
              </a:spcAft>
              <a:buClr>
                <a:schemeClr val="dk1"/>
              </a:buClr>
              <a:buSzPts val="1800"/>
            </a:pPr>
            <a:endParaRPr lang="en-IN" sz="2000" b="1" dirty="0">
              <a:solidFill>
                <a:schemeClr val="dk1"/>
              </a:solidFill>
              <a:latin typeface="Book Antiqua" panose="02040602050305030304" pitchFamily="18" charset="0"/>
              <a:ea typeface="Calibri"/>
              <a:cs typeface="Calibri"/>
              <a:sym typeface="Calibri"/>
            </a:endParaRPr>
          </a:p>
        </p:txBody>
      </p:sp>
      <p:sp>
        <p:nvSpPr>
          <p:cNvPr id="105" name="Google Shape;105;p3"/>
          <p:cNvSpPr txBox="1"/>
          <p:nvPr/>
        </p:nvSpPr>
        <p:spPr>
          <a:xfrm>
            <a:off x="427656" y="416554"/>
            <a:ext cx="9053801" cy="535491"/>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FF0000"/>
              </a:buClr>
              <a:buSzPts val="3200"/>
              <a:buFont typeface="Lato Black"/>
              <a:buNone/>
            </a:pPr>
            <a:r>
              <a:rPr lang="en-IN" sz="3600" b="1" i="0" u="none" strike="noStrike" cap="none" dirty="0">
                <a:solidFill>
                  <a:srgbClr val="FF0000"/>
                </a:solidFill>
                <a:latin typeface="Arial Black" panose="020B0A04020102020204" pitchFamily="34" charset="0"/>
                <a:ea typeface="Calibri"/>
                <a:cs typeface="Calibri"/>
                <a:sym typeface="Calibri"/>
              </a:rPr>
              <a:t>INGESTING THE DOCUMENTS</a:t>
            </a:r>
            <a:endParaRPr sz="3600" b="1" i="0" u="none" strike="noStrike" cap="none" dirty="0">
              <a:solidFill>
                <a:srgbClr val="FF0000"/>
              </a:solidFill>
              <a:latin typeface="Arial Black" panose="020B0A04020102020204" pitchFamily="34" charset="0"/>
              <a:ea typeface="Calibri"/>
              <a:cs typeface="Calibri"/>
              <a:sym typeface="Calibri"/>
            </a:endParaRPr>
          </a:p>
        </p:txBody>
      </p:sp>
    </p:spTree>
    <p:extLst>
      <p:ext uri="{BB962C8B-B14F-4D97-AF65-F5344CB8AC3E}">
        <p14:creationId xmlns:p14="http://schemas.microsoft.com/office/powerpoint/2010/main" val="175644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522513" y="1103229"/>
            <a:ext cx="11266715" cy="4293443"/>
          </a:xfrm>
          <a:prstGeom prst="rect">
            <a:avLst/>
          </a:prstGeom>
          <a:noFill/>
          <a:ln>
            <a:noFill/>
          </a:ln>
        </p:spPr>
        <p:txBody>
          <a:bodyPr spcFirstLastPara="1" wrap="square" lIns="91425" tIns="45700" rIns="91425" bIns="45700" anchor="t" anchorCtr="0">
            <a:spAutoFit/>
          </a:bodyPr>
          <a:lstStyle/>
          <a:p>
            <a:pPr marR="0" lvl="0" algn="just" rtl="0">
              <a:lnSpc>
                <a:spcPct val="150000"/>
              </a:lnSpc>
              <a:spcBef>
                <a:spcPts val="0"/>
              </a:spcBef>
              <a:spcAft>
                <a:spcPts val="0"/>
              </a:spcAft>
              <a:buClr>
                <a:schemeClr val="dk1"/>
              </a:buClr>
              <a:buSzPts val="1800"/>
            </a:pPr>
            <a:r>
              <a:rPr lang="en-IN" sz="2000" b="1" dirty="0">
                <a:solidFill>
                  <a:schemeClr val="dk1"/>
                </a:solidFill>
                <a:latin typeface="+mj-lt"/>
                <a:ea typeface="Calibri"/>
                <a:cs typeface="Calibri"/>
                <a:sym typeface="Calibri"/>
              </a:rPr>
              <a:t>3. Document Chunking</a:t>
            </a:r>
          </a:p>
          <a:p>
            <a:pPr marL="285750" marR="0" lvl="0" indent="-285750" algn="just" rtl="0">
              <a:lnSpc>
                <a:spcPct val="150000"/>
              </a:lnSpc>
              <a:spcBef>
                <a:spcPts val="0"/>
              </a:spcBef>
              <a:spcAft>
                <a:spcPts val="0"/>
              </a:spcAft>
              <a:buClr>
                <a:schemeClr val="dk1"/>
              </a:buClr>
              <a:buSzPts val="1800"/>
              <a:buFont typeface="Wingdings" panose="05000000000000000000" pitchFamily="2" charset="2"/>
              <a:buChar char="Ø"/>
            </a:pPr>
            <a:r>
              <a:rPr lang="en-US" sz="1800" dirty="0">
                <a:solidFill>
                  <a:schemeClr val="dk1"/>
                </a:solidFill>
                <a:latin typeface="+mn-lt"/>
                <a:ea typeface="Calibri"/>
                <a:cs typeface="Calibri"/>
                <a:sym typeface="Calibri"/>
              </a:rPr>
              <a:t>When it comes to handling extensive text data, a method known as "embeddings" can be utilized to convey the text in a manner that machines can comprehend. Nevertheless, this technique may occasionally result in the omission of crucial details, particularly when dealing with lengthy documents.</a:t>
            </a:r>
          </a:p>
          <a:p>
            <a:pPr marL="285750" marR="0" lvl="0" indent="-285750" algn="just" rtl="0">
              <a:lnSpc>
                <a:spcPct val="150000"/>
              </a:lnSpc>
              <a:spcBef>
                <a:spcPts val="0"/>
              </a:spcBef>
              <a:spcAft>
                <a:spcPts val="0"/>
              </a:spcAft>
              <a:buClr>
                <a:schemeClr val="dk1"/>
              </a:buClr>
              <a:buSzPts val="1800"/>
              <a:buFont typeface="Wingdings" panose="05000000000000000000" pitchFamily="2" charset="2"/>
              <a:buChar char="Ø"/>
            </a:pPr>
            <a:r>
              <a:rPr lang="en-US" sz="1800" dirty="0">
                <a:solidFill>
                  <a:schemeClr val="dk1"/>
                </a:solidFill>
                <a:latin typeface="+mn-lt"/>
                <a:ea typeface="Calibri"/>
                <a:cs typeface="Calibri"/>
                <a:sym typeface="Calibri"/>
              </a:rPr>
              <a:t>To address the loss of information when embedding substantial text portions, a technique called "chunking" is employed.</a:t>
            </a:r>
          </a:p>
          <a:p>
            <a:pPr marL="285750" marR="0" lvl="0" indent="-285750" algn="just" rtl="0">
              <a:lnSpc>
                <a:spcPct val="150000"/>
              </a:lnSpc>
              <a:spcBef>
                <a:spcPts val="0"/>
              </a:spcBef>
              <a:spcAft>
                <a:spcPts val="0"/>
              </a:spcAft>
              <a:buClr>
                <a:schemeClr val="dk1"/>
              </a:buClr>
              <a:buSzPts val="1800"/>
              <a:buFont typeface="Wingdings" panose="05000000000000000000" pitchFamily="2" charset="2"/>
              <a:buChar char="Ø"/>
            </a:pPr>
            <a:r>
              <a:rPr lang="en-US" sz="1800" dirty="0">
                <a:solidFill>
                  <a:schemeClr val="dk1"/>
                </a:solidFill>
                <a:latin typeface="+mn-lt"/>
                <a:ea typeface="Calibri"/>
                <a:cs typeface="Calibri"/>
                <a:sym typeface="Calibri"/>
              </a:rPr>
              <a:t>By dividing documents into smaller and more manageable sections, we can generate more precise text embeddings that machines can comprehend more effectively.</a:t>
            </a:r>
          </a:p>
          <a:p>
            <a:pPr marL="285750" marR="0" lvl="0" indent="-285750" algn="just" rtl="0">
              <a:lnSpc>
                <a:spcPct val="150000"/>
              </a:lnSpc>
              <a:spcBef>
                <a:spcPts val="0"/>
              </a:spcBef>
              <a:spcAft>
                <a:spcPts val="0"/>
              </a:spcAft>
              <a:buClr>
                <a:schemeClr val="dk1"/>
              </a:buClr>
              <a:buSzPts val="1800"/>
              <a:buFont typeface="Wingdings" panose="05000000000000000000" pitchFamily="2" charset="2"/>
              <a:buChar char="Ø"/>
            </a:pPr>
            <a:r>
              <a:rPr lang="en-US" sz="1800" dirty="0">
                <a:solidFill>
                  <a:schemeClr val="dk1"/>
                </a:solidFill>
                <a:latin typeface="+mn-lt"/>
                <a:ea typeface="Calibri"/>
                <a:cs typeface="Calibri"/>
                <a:sym typeface="Calibri"/>
              </a:rPr>
              <a:t>This approach resembles breaking down sizable documents into easily digestible portions to enhance understanding.</a:t>
            </a:r>
            <a:endParaRPr lang="en-IN" sz="1800" dirty="0">
              <a:solidFill>
                <a:schemeClr val="dk1"/>
              </a:solidFill>
              <a:latin typeface="+mn-lt"/>
              <a:ea typeface="Calibri"/>
              <a:cs typeface="Calibri"/>
              <a:sym typeface="Calibri"/>
            </a:endParaRPr>
          </a:p>
        </p:txBody>
      </p:sp>
      <p:sp>
        <p:nvSpPr>
          <p:cNvPr id="105" name="Google Shape;105;p3"/>
          <p:cNvSpPr txBox="1"/>
          <p:nvPr/>
        </p:nvSpPr>
        <p:spPr>
          <a:xfrm>
            <a:off x="427656" y="416554"/>
            <a:ext cx="9053801" cy="535491"/>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FF0000"/>
              </a:buClr>
              <a:buSzPts val="3200"/>
              <a:buFont typeface="Lato Black"/>
              <a:buNone/>
            </a:pPr>
            <a:r>
              <a:rPr lang="en-IN" sz="3600" b="1" i="0" u="none" strike="noStrike" cap="none" dirty="0">
                <a:solidFill>
                  <a:srgbClr val="FF0000"/>
                </a:solidFill>
                <a:latin typeface="Arial Black" panose="020B0A04020102020204" pitchFamily="34" charset="0"/>
                <a:ea typeface="Calibri"/>
                <a:cs typeface="Calibri"/>
                <a:sym typeface="Calibri"/>
              </a:rPr>
              <a:t>INGESTING THE DOCUMENTS</a:t>
            </a:r>
            <a:endParaRPr sz="3600" b="1" i="0" u="none" strike="noStrike" cap="none" dirty="0">
              <a:solidFill>
                <a:srgbClr val="FF0000"/>
              </a:solidFill>
              <a:latin typeface="Arial Black" panose="020B0A04020102020204" pitchFamily="34" charset="0"/>
              <a:ea typeface="Calibri"/>
              <a:cs typeface="Calibri"/>
              <a:sym typeface="Calibri"/>
            </a:endParaRPr>
          </a:p>
        </p:txBody>
      </p:sp>
    </p:spTree>
    <p:extLst>
      <p:ext uri="{BB962C8B-B14F-4D97-AF65-F5344CB8AC3E}">
        <p14:creationId xmlns:p14="http://schemas.microsoft.com/office/powerpoint/2010/main" val="330068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522513" y="1103229"/>
            <a:ext cx="11266715" cy="4616608"/>
          </a:xfrm>
          <a:prstGeom prst="rect">
            <a:avLst/>
          </a:prstGeom>
          <a:noFill/>
          <a:ln>
            <a:noFill/>
          </a:ln>
        </p:spPr>
        <p:txBody>
          <a:bodyPr spcFirstLastPara="1" wrap="square" lIns="91425" tIns="45700" rIns="91425" bIns="45700" anchor="t" anchorCtr="0">
            <a:spAutoFit/>
          </a:bodyPr>
          <a:lstStyle/>
          <a:p>
            <a:pPr marR="0" lvl="0" algn="just" rtl="0">
              <a:lnSpc>
                <a:spcPct val="150000"/>
              </a:lnSpc>
              <a:spcBef>
                <a:spcPts val="0"/>
              </a:spcBef>
              <a:spcAft>
                <a:spcPts val="0"/>
              </a:spcAft>
              <a:buClr>
                <a:schemeClr val="dk1"/>
              </a:buClr>
              <a:buSzPts val="1800"/>
            </a:pPr>
            <a:r>
              <a:rPr lang="en-IN" sz="2000" b="1" dirty="0">
                <a:solidFill>
                  <a:schemeClr val="dk1"/>
                </a:solidFill>
                <a:latin typeface="+mj-lt"/>
                <a:ea typeface="Calibri"/>
                <a:cs typeface="Calibri"/>
                <a:sym typeface="Calibri"/>
              </a:rPr>
              <a:t>4. Text Vectorization</a:t>
            </a:r>
          </a:p>
          <a:p>
            <a:pPr marR="0" lvl="0" algn="just" rtl="0">
              <a:lnSpc>
                <a:spcPct val="150000"/>
              </a:lnSpc>
              <a:spcBef>
                <a:spcPts val="0"/>
              </a:spcBef>
              <a:spcAft>
                <a:spcPts val="0"/>
              </a:spcAft>
              <a:buClr>
                <a:schemeClr val="dk1"/>
              </a:buClr>
              <a:buSzPts val="1800"/>
            </a:pPr>
            <a:r>
              <a:rPr lang="en-US" sz="1600" dirty="0">
                <a:solidFill>
                  <a:schemeClr val="dk1"/>
                </a:solidFill>
                <a:latin typeface="+mn-lt"/>
                <a:ea typeface="Calibri"/>
                <a:cs typeface="Calibri"/>
                <a:sym typeface="Calibri"/>
              </a:rPr>
              <a:t>In order to enhance communication between humans and machines, we utilize a technique known as "text vectorization." This process involves translating words into numerical representations that machines can comprehend and analyze. Various methods exist for this conversion, each offering different levels of sophistication:</a:t>
            </a:r>
          </a:p>
          <a:p>
            <a:pPr marR="0" lvl="0" algn="just" rtl="0">
              <a:lnSpc>
                <a:spcPct val="150000"/>
              </a:lnSpc>
              <a:spcBef>
                <a:spcPts val="0"/>
              </a:spcBef>
              <a:spcAft>
                <a:spcPts val="0"/>
              </a:spcAft>
              <a:buClr>
                <a:schemeClr val="dk1"/>
              </a:buClr>
              <a:buSzPts val="1800"/>
            </a:pPr>
            <a:endParaRPr lang="en-US" sz="1600" dirty="0">
              <a:solidFill>
                <a:schemeClr val="dk1"/>
              </a:solidFill>
              <a:latin typeface="+mn-lt"/>
              <a:ea typeface="Calibri"/>
              <a:cs typeface="Calibri"/>
              <a:sym typeface="Calibri"/>
            </a:endParaRPr>
          </a:p>
          <a:p>
            <a:pPr marR="0" lvl="0" algn="just" rtl="0">
              <a:lnSpc>
                <a:spcPct val="150000"/>
              </a:lnSpc>
              <a:spcBef>
                <a:spcPts val="0"/>
              </a:spcBef>
              <a:spcAft>
                <a:spcPts val="0"/>
              </a:spcAft>
              <a:buClr>
                <a:schemeClr val="dk1"/>
              </a:buClr>
              <a:buSzPts val="1800"/>
            </a:pPr>
            <a:r>
              <a:rPr lang="en-US" sz="1600" b="1" dirty="0">
                <a:solidFill>
                  <a:schemeClr val="dk1"/>
                </a:solidFill>
                <a:latin typeface="+mn-lt"/>
                <a:ea typeface="Calibri"/>
                <a:cs typeface="Calibri"/>
                <a:sym typeface="Calibri"/>
              </a:rPr>
              <a:t>1. BOW/TF-IDF</a:t>
            </a:r>
            <a:r>
              <a:rPr lang="en-US" sz="1600" dirty="0">
                <a:solidFill>
                  <a:schemeClr val="dk1"/>
                </a:solidFill>
                <a:latin typeface="+mn-lt"/>
                <a:ea typeface="Calibri"/>
                <a:cs typeface="Calibri"/>
                <a:sym typeface="Calibri"/>
              </a:rPr>
              <a:t>: This method creates a basic identification by tallying word occurrences. It is particularly adept at identifying exact matches, making it ideal for keyword-based search engines that prioritize locating specific terms.</a:t>
            </a:r>
          </a:p>
          <a:p>
            <a:pPr marR="0" lvl="0" algn="just" rtl="0">
              <a:lnSpc>
                <a:spcPct val="150000"/>
              </a:lnSpc>
              <a:spcBef>
                <a:spcPts val="0"/>
              </a:spcBef>
              <a:spcAft>
                <a:spcPts val="0"/>
              </a:spcAft>
              <a:buClr>
                <a:schemeClr val="dk1"/>
              </a:buClr>
              <a:buSzPts val="1800"/>
            </a:pPr>
            <a:endParaRPr lang="en-US" sz="1600" dirty="0">
              <a:solidFill>
                <a:schemeClr val="dk1"/>
              </a:solidFill>
              <a:latin typeface="+mn-lt"/>
              <a:ea typeface="Calibri"/>
              <a:cs typeface="Calibri"/>
              <a:sym typeface="Calibri"/>
            </a:endParaRPr>
          </a:p>
          <a:p>
            <a:pPr marR="0" lvl="0" algn="just" rtl="0">
              <a:lnSpc>
                <a:spcPct val="150000"/>
              </a:lnSpc>
              <a:spcBef>
                <a:spcPts val="0"/>
              </a:spcBef>
              <a:spcAft>
                <a:spcPts val="0"/>
              </a:spcAft>
              <a:buClr>
                <a:schemeClr val="dk1"/>
              </a:buClr>
              <a:buSzPts val="1800"/>
            </a:pPr>
            <a:r>
              <a:rPr lang="en-US" sz="1600" b="1" dirty="0">
                <a:solidFill>
                  <a:schemeClr val="dk1"/>
                </a:solidFill>
                <a:latin typeface="+mn-lt"/>
                <a:ea typeface="Calibri"/>
                <a:cs typeface="Calibri"/>
                <a:sym typeface="Calibri"/>
              </a:rPr>
              <a:t>2. BERT Embeddings:</a:t>
            </a:r>
            <a:r>
              <a:rPr lang="en-US" sz="1600" dirty="0">
                <a:solidFill>
                  <a:schemeClr val="dk1"/>
                </a:solidFill>
                <a:latin typeface="+mn-lt"/>
                <a:ea typeface="Calibri"/>
                <a:cs typeface="Calibri"/>
                <a:sym typeface="Calibri"/>
              </a:rPr>
              <a:t> (implemented in this project): This more advanced approach delves deeper, taking into account not only word frequency but also meaning and context. BERT excels in semantic search, which involves understanding the overall intent of a query. By employing BERT embeddings, we empower the search engine to grasp the subtleties of human language, resulting in more relevant and insightful retrieval of video content.</a:t>
            </a:r>
            <a:endParaRPr lang="en-IN" sz="1600" dirty="0">
              <a:solidFill>
                <a:schemeClr val="dk1"/>
              </a:solidFill>
              <a:latin typeface="+mn-lt"/>
              <a:ea typeface="Calibri"/>
              <a:cs typeface="Calibri"/>
              <a:sym typeface="Calibri"/>
            </a:endParaRPr>
          </a:p>
        </p:txBody>
      </p:sp>
      <p:sp>
        <p:nvSpPr>
          <p:cNvPr id="105" name="Google Shape;105;p3"/>
          <p:cNvSpPr txBox="1"/>
          <p:nvPr/>
        </p:nvSpPr>
        <p:spPr>
          <a:xfrm>
            <a:off x="427656" y="416554"/>
            <a:ext cx="9053801" cy="535491"/>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FF0000"/>
              </a:buClr>
              <a:buSzPts val="3200"/>
              <a:buFont typeface="Lato Black"/>
              <a:buNone/>
            </a:pPr>
            <a:r>
              <a:rPr lang="en-IN" sz="3600" b="1" i="0" u="none" strike="noStrike" cap="none" dirty="0">
                <a:solidFill>
                  <a:srgbClr val="FF0000"/>
                </a:solidFill>
                <a:latin typeface="Arial Black" panose="020B0A04020102020204" pitchFamily="34" charset="0"/>
                <a:ea typeface="Calibri"/>
                <a:cs typeface="Calibri"/>
                <a:sym typeface="Calibri"/>
              </a:rPr>
              <a:t>INGESTING THE DOCUMENTS</a:t>
            </a:r>
            <a:endParaRPr sz="3600" b="1" i="0" u="none" strike="noStrike" cap="none" dirty="0">
              <a:solidFill>
                <a:srgbClr val="FF0000"/>
              </a:solidFill>
              <a:latin typeface="Arial Black" panose="020B0A04020102020204" pitchFamily="34" charset="0"/>
              <a:ea typeface="Calibri"/>
              <a:cs typeface="Calibri"/>
              <a:sym typeface="Calibri"/>
            </a:endParaRPr>
          </a:p>
        </p:txBody>
      </p:sp>
    </p:spTree>
    <p:extLst>
      <p:ext uri="{BB962C8B-B14F-4D97-AF65-F5344CB8AC3E}">
        <p14:creationId xmlns:p14="http://schemas.microsoft.com/office/powerpoint/2010/main" val="367889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TotalTime>
  <Words>1347</Words>
  <Application>Microsoft Office PowerPoint</Application>
  <PresentationFormat>Widescreen</PresentationFormat>
  <Paragraphs>70</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Wingdings</vt:lpstr>
      <vt:lpstr>Lato Black</vt:lpstr>
      <vt:lpstr>Libre Baskerville</vt:lpstr>
      <vt:lpstr>Book Antiqua</vt:lpstr>
      <vt:lpstr>Calibri</vt:lpstr>
      <vt:lpstr>Arial</vt:lpstr>
      <vt:lpstr>Arial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Rashmitha Padmanabhuni</cp:lastModifiedBy>
  <cp:revision>18</cp:revision>
  <dcterms:created xsi:type="dcterms:W3CDTF">2021-02-16T05:19:01Z</dcterms:created>
  <dcterms:modified xsi:type="dcterms:W3CDTF">2024-04-26T06:49:06Z</dcterms:modified>
</cp:coreProperties>
</file>